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1940"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dy Hedder" userId="38b75b7224f0ed20" providerId="LiveId" clId="{3DE8B496-36AC-4068-8D14-78AE093408F9}"/>
    <pc:docChg chg="custSel addSld delSld modSld">
      <pc:chgData name="Kody Hedder" userId="38b75b7224f0ed20" providerId="LiveId" clId="{3DE8B496-36AC-4068-8D14-78AE093408F9}" dt="2020-12-23T03:05:57.129" v="47" actId="27636"/>
      <pc:docMkLst>
        <pc:docMk/>
      </pc:docMkLst>
      <pc:sldChg chg="modNotesTx">
        <pc:chgData name="Kody Hedder" userId="38b75b7224f0ed20" providerId="LiveId" clId="{3DE8B496-36AC-4068-8D14-78AE093408F9}" dt="2020-12-23T02:58:25.307" v="0"/>
        <pc:sldMkLst>
          <pc:docMk/>
          <pc:sldMk cId="0" sldId="257"/>
        </pc:sldMkLst>
      </pc:sldChg>
      <pc:sldChg chg="modNotesTx">
        <pc:chgData name="Kody Hedder" userId="38b75b7224f0ed20" providerId="LiveId" clId="{3DE8B496-36AC-4068-8D14-78AE093408F9}" dt="2020-12-23T02:59:14.705" v="1"/>
        <pc:sldMkLst>
          <pc:docMk/>
          <pc:sldMk cId="0" sldId="258"/>
        </pc:sldMkLst>
      </pc:sldChg>
      <pc:sldChg chg="modNotesTx">
        <pc:chgData name="Kody Hedder" userId="38b75b7224f0ed20" providerId="LiveId" clId="{3DE8B496-36AC-4068-8D14-78AE093408F9}" dt="2020-12-23T02:59:48.097" v="2"/>
        <pc:sldMkLst>
          <pc:docMk/>
          <pc:sldMk cId="0" sldId="259"/>
        </pc:sldMkLst>
      </pc:sldChg>
      <pc:sldChg chg="modNotesTx">
        <pc:chgData name="Kody Hedder" userId="38b75b7224f0ed20" providerId="LiveId" clId="{3DE8B496-36AC-4068-8D14-78AE093408F9}" dt="2020-12-23T03:00:08.445" v="3"/>
        <pc:sldMkLst>
          <pc:docMk/>
          <pc:sldMk cId="0" sldId="260"/>
        </pc:sldMkLst>
      </pc:sldChg>
      <pc:sldChg chg="new del">
        <pc:chgData name="Kody Hedder" userId="38b75b7224f0ed20" providerId="LiveId" clId="{3DE8B496-36AC-4068-8D14-78AE093408F9}" dt="2020-12-23T03:01:36.290" v="5" actId="2696"/>
        <pc:sldMkLst>
          <pc:docMk/>
          <pc:sldMk cId="1274008695" sldId="272"/>
        </pc:sldMkLst>
      </pc:sldChg>
      <pc:sldChg chg="delSp modSp new mod">
        <pc:chgData name="Kody Hedder" userId="38b75b7224f0ed20" providerId="LiveId" clId="{3DE8B496-36AC-4068-8D14-78AE093408F9}" dt="2020-12-23T03:05:30.605" v="38" actId="20577"/>
        <pc:sldMkLst>
          <pc:docMk/>
          <pc:sldMk cId="2542002199" sldId="272"/>
        </pc:sldMkLst>
        <pc:spChg chg="del">
          <ac:chgData name="Kody Hedder" userId="38b75b7224f0ed20" providerId="LiveId" clId="{3DE8B496-36AC-4068-8D14-78AE093408F9}" dt="2020-12-23T03:02:19.389" v="10" actId="21"/>
          <ac:spMkLst>
            <pc:docMk/>
            <pc:sldMk cId="2542002199" sldId="272"/>
            <ac:spMk id="2" creationId="{A82C84E4-7857-4C3E-A10F-E252F2202860}"/>
          </ac:spMkLst>
        </pc:spChg>
        <pc:spChg chg="mod">
          <ac:chgData name="Kody Hedder" userId="38b75b7224f0ed20" providerId="LiveId" clId="{3DE8B496-36AC-4068-8D14-78AE093408F9}" dt="2020-12-23T03:05:30.605" v="38" actId="20577"/>
          <ac:spMkLst>
            <pc:docMk/>
            <pc:sldMk cId="2542002199" sldId="272"/>
            <ac:spMk id="3" creationId="{7F9FEB23-503B-4C83-83FC-2BFAA059EF15}"/>
          </ac:spMkLst>
        </pc:spChg>
      </pc:sldChg>
      <pc:sldChg chg="delSp modSp new mod">
        <pc:chgData name="Kody Hedder" userId="38b75b7224f0ed20" providerId="LiveId" clId="{3DE8B496-36AC-4068-8D14-78AE093408F9}" dt="2020-12-23T03:05:57.129" v="47" actId="27636"/>
        <pc:sldMkLst>
          <pc:docMk/>
          <pc:sldMk cId="598237363" sldId="273"/>
        </pc:sldMkLst>
        <pc:spChg chg="del">
          <ac:chgData name="Kody Hedder" userId="38b75b7224f0ed20" providerId="LiveId" clId="{3DE8B496-36AC-4068-8D14-78AE093408F9}" dt="2020-12-23T03:05:40.883" v="41" actId="21"/>
          <ac:spMkLst>
            <pc:docMk/>
            <pc:sldMk cId="598237363" sldId="273"/>
            <ac:spMk id="2" creationId="{6AA86800-8E36-404A-81EE-272CA0ADFB20}"/>
          </ac:spMkLst>
        </pc:spChg>
        <pc:spChg chg="mod">
          <ac:chgData name="Kody Hedder" userId="38b75b7224f0ed20" providerId="LiveId" clId="{3DE8B496-36AC-4068-8D14-78AE093408F9}" dt="2020-12-23T03:05:57.129" v="47" actId="27636"/>
          <ac:spMkLst>
            <pc:docMk/>
            <pc:sldMk cId="598237363" sldId="273"/>
            <ac:spMk id="3" creationId="{8AF149A9-BAE8-494B-BC6F-83911CF376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7" name="Shape 4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305077229"/>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67594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1800" dirty="0">
                <a:solidFill>
                  <a:srgbClr val="000000"/>
                </a:solidFill>
                <a:effectLst/>
                <a:latin typeface="Helvetica" panose="020B0604020202020204" pitchFamily="34" charset="0"/>
                <a:ea typeface="Arial Unicode MS"/>
                <a:cs typeface="Arial Unicode MS"/>
              </a:rPr>
              <a:t>Is an algorithm based off the geographical </a:t>
            </a:r>
            <a:r>
              <a:rPr lang="en-US" sz="1800" dirty="0" err="1">
                <a:solidFill>
                  <a:srgbClr val="000000"/>
                </a:solidFill>
                <a:effectLst/>
                <a:latin typeface="Helvetica" panose="020B0604020202020204" pitchFamily="34" charset="0"/>
                <a:ea typeface="Arial Unicode MS"/>
                <a:cs typeface="Arial Unicode MS"/>
              </a:rPr>
              <a:t>informations</a:t>
            </a:r>
            <a:r>
              <a:rPr lang="en-US" sz="1800" dirty="0">
                <a:solidFill>
                  <a:srgbClr val="000000"/>
                </a:solidFill>
                <a:effectLst/>
                <a:latin typeface="Helvetica" panose="020B0604020202020204" pitchFamily="34" charset="0"/>
                <a:ea typeface="Arial Unicode MS"/>
                <a:cs typeface="Arial Unicode MS"/>
              </a:rPr>
              <a:t> system (or GIS) software which is a computer based set of procedures for storing, manipulating, </a:t>
            </a:r>
            <a:r>
              <a:rPr lang="en-US" sz="1800" dirty="0" err="1">
                <a:solidFill>
                  <a:srgbClr val="000000"/>
                </a:solidFill>
                <a:effectLst/>
                <a:latin typeface="Helvetica" panose="020B0604020202020204" pitchFamily="34" charset="0"/>
                <a:ea typeface="Arial Unicode MS"/>
                <a:cs typeface="Arial Unicode MS"/>
              </a:rPr>
              <a:t>analysing</a:t>
            </a:r>
            <a:r>
              <a:rPr lang="en-US" sz="1800" dirty="0">
                <a:solidFill>
                  <a:srgbClr val="000000"/>
                </a:solidFill>
                <a:effectLst/>
                <a:latin typeface="Helvetica" panose="020B0604020202020204" pitchFamily="34" charset="0"/>
                <a:ea typeface="Arial Unicode MS"/>
                <a:cs typeface="Arial Unicode MS"/>
              </a:rPr>
              <a:t>, creating and displaying spatially referenced data. this type of spatial analysis has been around since the 60</a:t>
            </a:r>
            <a:r>
              <a:rPr lang="en-US" sz="1800" dirty="0">
                <a:solidFill>
                  <a:srgbClr val="000000"/>
                </a:solidFill>
                <a:effectLst/>
                <a:latin typeface="Arial Unicode MS"/>
                <a:ea typeface="Arial Unicode MS"/>
                <a:cs typeface="Arial Unicode MS"/>
              </a:rPr>
              <a:t>’</a:t>
            </a:r>
            <a:r>
              <a:rPr lang="en-US" sz="1800" dirty="0">
                <a:solidFill>
                  <a:srgbClr val="000000"/>
                </a:solidFill>
                <a:effectLst/>
                <a:latin typeface="Helvetica" panose="020B0604020202020204" pitchFamily="34" charset="0"/>
                <a:ea typeface="Arial Unicode MS"/>
                <a:cs typeface="Arial Unicode MS"/>
              </a:rPr>
              <a:t>s but it was only with the onset of microcomputer technology that made this process faster and widely available.</a:t>
            </a:r>
            <a:endParaRPr lang="en-GB" sz="1800" dirty="0">
              <a:solidFill>
                <a:srgbClr val="000000"/>
              </a:solidFill>
              <a:effectLst/>
              <a:latin typeface="Helvetica" panose="020B0604020202020204" pitchFamily="34" charset="0"/>
              <a:ea typeface="Arial Unicode MS"/>
              <a:cs typeface="Arial Unicode MS"/>
            </a:endParaRPr>
          </a:p>
          <a:p>
            <a:endParaRPr lang="en-GB" dirty="0"/>
          </a:p>
        </p:txBody>
      </p:sp>
    </p:spTree>
    <p:extLst>
      <p:ext uri="{BB962C8B-B14F-4D97-AF65-F5344CB8AC3E}">
        <p14:creationId xmlns:p14="http://schemas.microsoft.com/office/powerpoint/2010/main" val="3226387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Helvetica" panose="020B0604020202020204" pitchFamily="34" charset="0"/>
                <a:ea typeface="Arial Unicode MS"/>
                <a:cs typeface="Arial Unicode MS"/>
              </a:rPr>
              <a:t>there are two types of data, vector data and raster data. Vector data is shown as a line while raster data are shown as cells. (imagine Super Mario- likened to pixels) Now for spatial queries in looking at least cost paths, raster is the better option for taking on this query as you can assign values each of the cells in regards to impedance or cost.</a:t>
            </a:r>
            <a:endParaRPr lang="en-GB" sz="1800" dirty="0">
              <a:solidFill>
                <a:srgbClr val="000000"/>
              </a:solidFill>
              <a:effectLst/>
              <a:latin typeface="Helvetica" panose="020B0604020202020204" pitchFamily="34" charset="0"/>
              <a:ea typeface="Arial Unicode MS"/>
              <a:cs typeface="Arial Unicode MS"/>
            </a:endParaRPr>
          </a:p>
          <a:p>
            <a:r>
              <a:rPr lang="en-US" sz="1800" dirty="0">
                <a:solidFill>
                  <a:srgbClr val="000000"/>
                </a:solidFill>
                <a:effectLst/>
                <a:latin typeface="Helvetica" panose="020B0604020202020204" pitchFamily="34" charset="0"/>
                <a:ea typeface="Arial Unicode MS"/>
                <a:cs typeface="Arial Unicode MS"/>
              </a:rPr>
              <a:t> </a:t>
            </a:r>
            <a:endParaRPr lang="en-GB" sz="1800" dirty="0">
              <a:solidFill>
                <a:srgbClr val="000000"/>
              </a:solidFill>
              <a:effectLst/>
              <a:latin typeface="Helvetica" panose="020B0604020202020204" pitchFamily="34" charset="0"/>
              <a:ea typeface="Arial Unicode MS"/>
              <a:cs typeface="Arial Unicode MS"/>
            </a:endParaRPr>
          </a:p>
          <a:p>
            <a:endParaRPr lang="en-GB" dirty="0"/>
          </a:p>
        </p:txBody>
      </p:sp>
    </p:spTree>
    <p:extLst>
      <p:ext uri="{BB962C8B-B14F-4D97-AF65-F5344CB8AC3E}">
        <p14:creationId xmlns:p14="http://schemas.microsoft.com/office/powerpoint/2010/main" val="2633480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Helvetica" panose="020B0604020202020204" pitchFamily="34" charset="0"/>
                <a:ea typeface="Arial Unicode MS"/>
                <a:cs typeface="Arial Unicode MS"/>
              </a:rPr>
              <a:t>spreading function that begins at the previously defined end-point of the path. When the procedure is initiated only the cell containing the end-point has a defined value of accumulated cost, and the spreading algorithm searches the eight </a:t>
            </a:r>
            <a:r>
              <a:rPr lang="en-US" sz="1800" dirty="0" err="1">
                <a:solidFill>
                  <a:srgbClr val="000000"/>
                </a:solidFill>
                <a:effectLst/>
                <a:latin typeface="Helvetica" panose="020B0604020202020204" pitchFamily="34" charset="0"/>
                <a:ea typeface="Arial Unicode MS"/>
                <a:cs typeface="Arial Unicode MS"/>
              </a:rPr>
              <a:t>neighbouring</a:t>
            </a:r>
            <a:r>
              <a:rPr lang="en-US" sz="1800" dirty="0">
                <a:solidFill>
                  <a:srgbClr val="000000"/>
                </a:solidFill>
                <a:effectLst/>
                <a:latin typeface="Helvetica" panose="020B0604020202020204" pitchFamily="34" charset="0"/>
                <a:ea typeface="Arial Unicode MS"/>
                <a:cs typeface="Arial Unicode MS"/>
              </a:rPr>
              <a:t> cells, stopping on the first that has no previously assigned accumulated cost value. From this cell, the algorithm begins another search of its eight </a:t>
            </a:r>
            <a:r>
              <a:rPr lang="en-US" sz="1800" dirty="0" err="1">
                <a:solidFill>
                  <a:srgbClr val="000000"/>
                </a:solidFill>
                <a:effectLst/>
                <a:latin typeface="Helvetica" panose="020B0604020202020204" pitchFamily="34" charset="0"/>
                <a:ea typeface="Arial Unicode MS"/>
                <a:cs typeface="Arial Unicode MS"/>
              </a:rPr>
              <a:t>neighbours</a:t>
            </a:r>
            <a:r>
              <a:rPr lang="en-US" sz="1800" dirty="0">
                <a:solidFill>
                  <a:srgbClr val="000000"/>
                </a:solidFill>
                <a:effectLst/>
                <a:latin typeface="Helvetica" panose="020B0604020202020204" pitchFamily="34" charset="0"/>
                <a:ea typeface="Arial Unicode MS"/>
                <a:cs typeface="Arial Unicode MS"/>
              </a:rPr>
              <a:t> to find those with defined values of accumulated cost. For each of them the cost-of passage of the cell is added, and the smallest is recorded as the accumulated cost of</a:t>
            </a:r>
            <a:endParaRPr lang="en-GB" sz="1800" dirty="0">
              <a:solidFill>
                <a:srgbClr val="000000"/>
              </a:solidFill>
              <a:effectLst/>
              <a:latin typeface="Helvetica" panose="020B0604020202020204" pitchFamily="34" charset="0"/>
              <a:ea typeface="Arial Unicode MS"/>
              <a:cs typeface="Arial Unicode MS"/>
            </a:endParaRPr>
          </a:p>
          <a:p>
            <a:r>
              <a:rPr lang="en-US" sz="1800" dirty="0">
                <a:solidFill>
                  <a:srgbClr val="000000"/>
                </a:solidFill>
                <a:effectLst/>
                <a:latin typeface="Helvetica" panose="020B0604020202020204" pitchFamily="34" charset="0"/>
                <a:ea typeface="Arial Unicode MS"/>
                <a:cs typeface="Arial Unicode MS"/>
              </a:rPr>
              <a:t>the cell. This procedure is repeated until every cell has been assigned a cumulative cost value </a:t>
            </a:r>
            <a:endParaRPr lang="en-GB" sz="1800" dirty="0">
              <a:solidFill>
                <a:srgbClr val="000000"/>
              </a:solidFill>
              <a:effectLst/>
              <a:latin typeface="Helvetica" panose="020B0604020202020204" pitchFamily="34" charset="0"/>
              <a:ea typeface="Arial Unicode MS"/>
              <a:cs typeface="Arial Unicode MS"/>
            </a:endParaRPr>
          </a:p>
          <a:p>
            <a:r>
              <a:rPr lang="en-US" sz="1800" dirty="0">
                <a:solidFill>
                  <a:srgbClr val="000000"/>
                </a:solidFill>
                <a:effectLst/>
                <a:latin typeface="Helvetica" panose="020B0604020202020204" pitchFamily="34" charset="0"/>
                <a:ea typeface="Arial Unicode MS"/>
                <a:cs typeface="Arial Unicode MS"/>
              </a:rPr>
              <a:t> </a:t>
            </a:r>
            <a:endParaRPr lang="en-GB" sz="1800" dirty="0">
              <a:solidFill>
                <a:srgbClr val="000000"/>
              </a:solidFill>
              <a:effectLst/>
              <a:latin typeface="Helvetica" panose="020B0604020202020204" pitchFamily="34" charset="0"/>
              <a:ea typeface="Arial Unicode MS"/>
              <a:cs typeface="Arial Unicode MS"/>
            </a:endParaRPr>
          </a:p>
          <a:p>
            <a:r>
              <a:rPr lang="en-US" sz="1800" dirty="0">
                <a:solidFill>
                  <a:srgbClr val="000000"/>
                </a:solidFill>
                <a:effectLst/>
                <a:latin typeface="Helvetica" panose="020B0604020202020204" pitchFamily="34" charset="0"/>
                <a:ea typeface="Arial Unicode MS"/>
                <a:cs typeface="Arial Unicode MS"/>
              </a:rPr>
              <a:t>From there a new surface is created on top of the cumulative cost value where the program will run an analysis from a designated point in which the user chooses to a point of interest. the output of this analysis is the shortest route from A to B.</a:t>
            </a:r>
            <a:endParaRPr lang="en-GB" sz="1800" dirty="0">
              <a:solidFill>
                <a:srgbClr val="000000"/>
              </a:solidFill>
              <a:effectLst/>
              <a:latin typeface="Helvetica" panose="020B0604020202020204" pitchFamily="34" charset="0"/>
              <a:ea typeface="Arial Unicode MS"/>
              <a:cs typeface="Arial Unicode MS"/>
            </a:endParaRPr>
          </a:p>
          <a:p>
            <a:r>
              <a:rPr lang="en-US" sz="1800" dirty="0">
                <a:solidFill>
                  <a:srgbClr val="000000"/>
                </a:solidFill>
                <a:effectLst/>
                <a:latin typeface="Helvetica" panose="020B0604020202020204" pitchFamily="34" charset="0"/>
                <a:ea typeface="Arial Unicode MS"/>
                <a:cs typeface="Arial Unicode MS"/>
              </a:rPr>
              <a:t> </a:t>
            </a:r>
            <a:endParaRPr lang="en-GB" sz="1800" dirty="0">
              <a:solidFill>
                <a:srgbClr val="000000"/>
              </a:solidFill>
              <a:effectLst/>
              <a:latin typeface="Helvetica" panose="020B0604020202020204" pitchFamily="34" charset="0"/>
              <a:ea typeface="Arial Unicode MS"/>
              <a:cs typeface="Arial Unicode MS"/>
            </a:endParaRPr>
          </a:p>
          <a:p>
            <a:r>
              <a:rPr lang="en-US" sz="1800" dirty="0" err="1">
                <a:solidFill>
                  <a:srgbClr val="000000"/>
                </a:solidFill>
                <a:effectLst/>
                <a:latin typeface="Helvetica" panose="020B0604020202020204" pitchFamily="34" charset="0"/>
                <a:ea typeface="Arial Unicode MS"/>
                <a:cs typeface="Arial Unicode MS"/>
              </a:rPr>
              <a:t>Thats</a:t>
            </a:r>
            <a:r>
              <a:rPr lang="en-US" sz="1800" dirty="0">
                <a:solidFill>
                  <a:srgbClr val="000000"/>
                </a:solidFill>
                <a:effectLst/>
                <a:latin typeface="Helvetica" panose="020B0604020202020204" pitchFamily="34" charset="0"/>
                <a:ea typeface="Arial Unicode MS"/>
                <a:cs typeface="Arial Unicode MS"/>
              </a:rPr>
              <a:t> the computer side of things. What archaeologists are interested in is the outputs that are provided from these spatial queries.</a:t>
            </a:r>
            <a:endParaRPr lang="en-GB" sz="1800" dirty="0">
              <a:solidFill>
                <a:srgbClr val="000000"/>
              </a:solidFill>
              <a:effectLst/>
              <a:latin typeface="Helvetica" panose="020B0604020202020204" pitchFamily="34" charset="0"/>
              <a:ea typeface="Arial Unicode MS"/>
              <a:cs typeface="Arial Unicode MS"/>
            </a:endParaRPr>
          </a:p>
          <a:p>
            <a:endParaRPr lang="en-GB" dirty="0"/>
          </a:p>
        </p:txBody>
      </p:sp>
    </p:spTree>
    <p:extLst>
      <p:ext uri="{BB962C8B-B14F-4D97-AF65-F5344CB8AC3E}">
        <p14:creationId xmlns:p14="http://schemas.microsoft.com/office/powerpoint/2010/main" val="1828560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Helvetica" panose="020B0604020202020204" pitchFamily="34" charset="0"/>
                <a:ea typeface="Arial Unicode MS"/>
                <a:cs typeface="Arial Unicode MS"/>
              </a:rPr>
              <a:t>IF we take two locations that are at the same distance away from the source there is a high possibility that from one location it will be much more difficult to reach the source location due to the fact that landscapes are not always homogenous. Also adding to the fact, some areas will be socially dangerous or taboo due to the fact of some areas being mitigated as burial grounds therefore must be avoided.</a:t>
            </a:r>
            <a:endParaRPr lang="en-GB" sz="1800" dirty="0">
              <a:solidFill>
                <a:srgbClr val="000000"/>
              </a:solidFill>
              <a:effectLst/>
              <a:latin typeface="Helvetica" panose="020B0604020202020204" pitchFamily="34" charset="0"/>
              <a:ea typeface="Arial Unicode MS"/>
              <a:cs typeface="Arial Unicode MS"/>
            </a:endParaRPr>
          </a:p>
          <a:p>
            <a:r>
              <a:rPr lang="en-US" sz="1800" dirty="0">
                <a:solidFill>
                  <a:srgbClr val="000000"/>
                </a:solidFill>
                <a:effectLst/>
                <a:latin typeface="Helvetica" panose="020B0604020202020204" pitchFamily="34" charset="0"/>
                <a:ea typeface="Arial Unicode MS"/>
                <a:cs typeface="Arial Unicode MS"/>
              </a:rPr>
              <a:t> </a:t>
            </a:r>
            <a:endParaRPr lang="en-GB" sz="1800" dirty="0">
              <a:solidFill>
                <a:srgbClr val="000000"/>
              </a:solidFill>
              <a:effectLst/>
              <a:latin typeface="Helvetica" panose="020B0604020202020204" pitchFamily="34" charset="0"/>
              <a:ea typeface="Arial Unicode MS"/>
              <a:cs typeface="Arial Unicode MS"/>
            </a:endParaRPr>
          </a:p>
          <a:p>
            <a:r>
              <a:rPr lang="en-US" sz="1800" dirty="0">
                <a:solidFill>
                  <a:srgbClr val="000000"/>
                </a:solidFill>
                <a:effectLst/>
                <a:latin typeface="Helvetica" panose="020B0604020202020204" pitchFamily="34" charset="0"/>
                <a:ea typeface="Arial Unicode MS"/>
                <a:cs typeface="Arial Unicode MS"/>
              </a:rPr>
              <a:t>So it comes down to this fact of do we expend less energy and take a longer route or expend more energy and take the shorter route? this is the dichotomy of which archaeologists face in whether to interpret time taken to reach the location (Distance) or cost (energy expenditure)</a:t>
            </a:r>
            <a:endParaRPr lang="en-GB" sz="1800" dirty="0">
              <a:solidFill>
                <a:srgbClr val="000000"/>
              </a:solidFill>
              <a:effectLst/>
              <a:latin typeface="Helvetica" panose="020B0604020202020204" pitchFamily="34" charset="0"/>
              <a:ea typeface="Arial Unicode MS"/>
              <a:cs typeface="Arial Unicode MS"/>
            </a:endParaRPr>
          </a:p>
          <a:p>
            <a:endParaRPr lang="en-GB" dirty="0"/>
          </a:p>
        </p:txBody>
      </p:sp>
    </p:spTree>
    <p:extLst>
      <p:ext uri="{BB962C8B-B14F-4D97-AF65-F5344CB8AC3E}">
        <p14:creationId xmlns:p14="http://schemas.microsoft.com/office/powerpoint/2010/main" val="376565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Shape 6"/>
          <p:cNvSpPr>
            <a:spLocks noGrp="1"/>
          </p:cNvSpPr>
          <p:nvPr>
            <p:ph type="title"/>
          </p:nvPr>
        </p:nvSpPr>
        <p:spPr>
          <a:xfrm>
            <a:off x="685800" y="1844675"/>
            <a:ext cx="7772400" cy="2041525"/>
          </a:xfrm>
          <a:prstGeom prst="rect">
            <a:avLst/>
          </a:prstGeom>
        </p:spPr>
        <p:txBody>
          <a:bodyPr/>
          <a:lstStyle/>
          <a:p>
            <a:pPr lvl="0">
              <a:defRPr sz="1800"/>
            </a:pPr>
            <a:r>
              <a:rPr sz="4400"/>
              <a:t>Click to edit Master title style</a:t>
            </a:r>
          </a:p>
        </p:txBody>
      </p:sp>
      <p:sp>
        <p:nvSpPr>
          <p:cNvPr id="7" name="Shape 7"/>
          <p:cNvSpPr>
            <a:spLocks noGrp="1"/>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defRPr>
            </a:lvl1pPr>
          </a:lstStyle>
          <a:p>
            <a:pPr lvl="0">
              <a:defRPr sz="1800">
                <a:solidFill>
                  <a:srgbClr val="000000"/>
                </a:solidFill>
              </a:defRPr>
            </a:pPr>
            <a:r>
              <a:rPr sz="3200">
                <a:solidFill>
                  <a:srgbClr val="888888"/>
                </a:solidFill>
              </a:rPr>
              <a:t>Click to edit Master subtitle style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9" name="Shape 39"/>
          <p:cNvSpPr>
            <a:spLocks noGrp="1"/>
          </p:cNvSpPr>
          <p:nvPr>
            <p:ph type="title"/>
          </p:nvPr>
        </p:nvSpPr>
        <p:spPr>
          <a:xfrm>
            <a:off x="457200" y="92076"/>
            <a:ext cx="8229600" cy="1508125"/>
          </a:xfrm>
          <a:prstGeom prst="rect">
            <a:avLst/>
          </a:prstGeom>
        </p:spPr>
        <p:txBody>
          <a:bodyPr/>
          <a:lstStyle/>
          <a:p>
            <a:pPr lvl="0">
              <a:defRPr sz="1800"/>
            </a:pPr>
            <a:r>
              <a:rPr sz="4400"/>
              <a:t>Title Text</a:t>
            </a:r>
          </a:p>
        </p:txBody>
      </p:sp>
      <p:sp>
        <p:nvSpPr>
          <p:cNvPr id="40" name="Shape 40"/>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3" name="Shape 43"/>
          <p:cNvSpPr>
            <a:spLocks noGrp="1"/>
          </p:cNvSpPr>
          <p:nvPr>
            <p:ph type="title"/>
          </p:nvPr>
        </p:nvSpPr>
        <p:spPr>
          <a:xfrm>
            <a:off x="6629400" y="0"/>
            <a:ext cx="2057400" cy="6400802"/>
          </a:xfrm>
          <a:prstGeom prst="rect">
            <a:avLst/>
          </a:prstGeom>
        </p:spPr>
        <p:txBody>
          <a:bodyPr/>
          <a:lstStyle/>
          <a:p>
            <a:pPr lvl="0">
              <a:defRPr sz="1800"/>
            </a:pPr>
            <a:r>
              <a:rPr sz="4400"/>
              <a:t>Title Text</a:t>
            </a:r>
          </a:p>
        </p:txBody>
      </p:sp>
      <p:sp>
        <p:nvSpPr>
          <p:cNvPr id="44" name="Shape 44"/>
          <p:cNvSpPr>
            <a:spLocks noGrp="1"/>
          </p:cNvSpPr>
          <p:nvPr>
            <p:ph type="body" idx="1"/>
          </p:nvPr>
        </p:nvSpPr>
        <p:spPr>
          <a:xfrm>
            <a:off x="457200" y="274638"/>
            <a:ext cx="6019800" cy="6583363"/>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4400"/>
              <a:t>Click to edit Master title style</a:t>
            </a:r>
          </a:p>
        </p:txBody>
      </p:sp>
      <p:sp>
        <p:nvSpPr>
          <p:cNvPr id="11" name="Shape 11"/>
          <p:cNvSpPr>
            <a:spLocks noGrp="1"/>
          </p:cNvSpPr>
          <p:nvPr>
            <p:ph type="body" idx="1"/>
          </p:nvPr>
        </p:nvSpPr>
        <p:spPr>
          <a:prstGeom prst="rect">
            <a:avLst/>
          </a:prstGeom>
        </p:spPr>
        <p:txBody>
          <a:bodyPr/>
          <a:lstStyle/>
          <a:p>
            <a:pPr lvl="0">
              <a:defRPr sz="1800"/>
            </a:pPr>
            <a:r>
              <a:rPr sz="3200"/>
              <a:t>Click to edit Master text styles</a:t>
            </a:r>
          </a:p>
          <a:p>
            <a:pPr lvl="1">
              <a:defRPr sz="1800"/>
            </a:pPr>
            <a:r>
              <a:rPr sz="3200"/>
              <a:t>Second level</a:t>
            </a:r>
          </a:p>
          <a:p>
            <a:pPr lvl="2">
              <a:defRPr sz="1800"/>
            </a:pPr>
            <a:r>
              <a:rPr sz="3200"/>
              <a:t>Third level</a:t>
            </a:r>
          </a:p>
          <a:p>
            <a:pPr lvl="3">
              <a:defRPr sz="1800"/>
            </a:pPr>
            <a:r>
              <a:rPr sz="3200"/>
              <a:t>Fourth level</a:t>
            </a:r>
          </a:p>
          <a:p>
            <a:pPr lvl="4">
              <a:defRPr sz="1800"/>
            </a:pPr>
            <a:r>
              <a:rPr sz="3200"/>
              <a:t>Fifth level</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 name="Shape 14"/>
          <p:cNvSpPr>
            <a:spLocks noGrp="1"/>
          </p:cNvSpPr>
          <p:nvPr>
            <p:ph type="title"/>
          </p:nvPr>
        </p:nvSpPr>
        <p:spPr>
          <a:xfrm>
            <a:off x="722312" y="4406900"/>
            <a:ext cx="7772401" cy="1362075"/>
          </a:xfrm>
          <a:prstGeom prst="rect">
            <a:avLst/>
          </a:prstGeom>
        </p:spPr>
        <p:txBody>
          <a:bodyPr anchor="t"/>
          <a:lstStyle>
            <a:lvl1pPr algn="l">
              <a:defRPr sz="4000" b="1" cap="all"/>
            </a:lvl1pPr>
          </a:lstStyle>
          <a:p>
            <a:pPr lvl="0">
              <a:defRPr sz="1800" b="0" cap="none"/>
            </a:pPr>
            <a:r>
              <a:rPr sz="4000" b="1" cap="all"/>
              <a:t>Title Text</a:t>
            </a:r>
          </a:p>
        </p:txBody>
      </p:sp>
      <p:sp>
        <p:nvSpPr>
          <p:cNvPr id="15" name="Shape 15"/>
          <p:cNvSpPr>
            <a:spLocks noGrp="1"/>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lvl="0">
              <a:defRPr sz="1800">
                <a:solidFill>
                  <a:srgbClr val="000000"/>
                </a:solidFill>
              </a:defRPr>
            </a:pPr>
            <a:r>
              <a:rPr sz="2000">
                <a:solidFill>
                  <a:srgbClr val="888888"/>
                </a:solidFill>
              </a:rPr>
              <a:t>Body Level One</a:t>
            </a:r>
          </a:p>
          <a:p>
            <a:pPr lvl="1">
              <a:defRPr sz="1800">
                <a:solidFill>
                  <a:srgbClr val="000000"/>
                </a:solidFill>
              </a:defRPr>
            </a:pPr>
            <a:r>
              <a:rPr sz="2000">
                <a:solidFill>
                  <a:srgbClr val="888888"/>
                </a:solidFill>
              </a:rPr>
              <a:t>Body Level Two</a:t>
            </a:r>
          </a:p>
          <a:p>
            <a:pPr lvl="2">
              <a:defRPr sz="1800">
                <a:solidFill>
                  <a:srgbClr val="000000"/>
                </a:solidFill>
              </a:defRPr>
            </a:pPr>
            <a:r>
              <a:rPr sz="2000">
                <a:solidFill>
                  <a:srgbClr val="888888"/>
                </a:solidFill>
              </a:rPr>
              <a:t>Body Level Three</a:t>
            </a:r>
          </a:p>
          <a:p>
            <a:pPr lvl="3">
              <a:defRPr sz="1800">
                <a:solidFill>
                  <a:srgbClr val="000000"/>
                </a:solidFill>
              </a:defRPr>
            </a:pPr>
            <a:r>
              <a:rPr sz="2000">
                <a:solidFill>
                  <a:srgbClr val="888888"/>
                </a:solidFill>
              </a:rPr>
              <a:t>Body Level Four</a:t>
            </a:r>
          </a:p>
          <a:p>
            <a:pPr lvl="4">
              <a:defRPr sz="1800">
                <a:solidFill>
                  <a:srgbClr val="000000"/>
                </a:solidFill>
              </a:defRPr>
            </a:pPr>
            <a:r>
              <a:rPr sz="2000">
                <a:solidFill>
                  <a:srgbClr val="888888"/>
                </a:solidFill>
              </a:rPr>
              <a:t>Body Level Five</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400"/>
              <a:t>Click to edit Master title style</a:t>
            </a:r>
          </a:p>
        </p:txBody>
      </p:sp>
      <p:sp>
        <p:nvSpPr>
          <p:cNvPr id="19" name="Shape 19"/>
          <p:cNvSpPr>
            <a:spLocks noGrp="1"/>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Click to 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457200" y="256810"/>
            <a:ext cx="8229600" cy="1178656"/>
          </a:xfrm>
          <a:prstGeom prst="rect">
            <a:avLst/>
          </a:prstGeom>
        </p:spPr>
        <p:txBody>
          <a:bodyPr/>
          <a:lstStyle/>
          <a:p>
            <a:pPr lvl="0">
              <a:defRPr sz="1800"/>
            </a:pPr>
            <a:r>
              <a:rPr sz="4400"/>
              <a:t>Click to edit Master title style</a:t>
            </a:r>
          </a:p>
        </p:txBody>
      </p:sp>
      <p:sp>
        <p:nvSpPr>
          <p:cNvPr id="23" name="Shape 23"/>
          <p:cNvSpPr>
            <a:spLocks noGrp="1"/>
          </p:cNvSpPr>
          <p:nvPr>
            <p:ph type="body" idx="1"/>
          </p:nvPr>
        </p:nvSpPr>
        <p:spPr>
          <a:xfrm>
            <a:off x="457200" y="1435465"/>
            <a:ext cx="4040188" cy="739410"/>
          </a:xfrm>
          <a:prstGeom prst="rect">
            <a:avLst/>
          </a:prstGeom>
        </p:spPr>
        <p:txBody>
          <a:bodyPr anchor="b"/>
          <a:lstStyle>
            <a:lvl1pPr marL="0" indent="0">
              <a:spcBef>
                <a:spcPts val="500"/>
              </a:spcBef>
              <a:buSzTx/>
              <a:buFontTx/>
              <a:buNone/>
              <a:defRPr sz="2400" b="1"/>
            </a:lvl1pPr>
          </a:lstStyle>
          <a:p>
            <a:pPr lvl="0">
              <a:defRPr sz="1800" b="0"/>
            </a:pPr>
            <a:r>
              <a:rPr sz="2400" b="1"/>
              <a:t>Click to edit Master text styles</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6" name="Shape 26"/>
          <p:cNvSpPr>
            <a:spLocks noGrp="1"/>
          </p:cNvSpPr>
          <p:nvPr>
            <p:ph type="title"/>
          </p:nvPr>
        </p:nvSpPr>
        <p:spPr>
          <a:xfrm>
            <a:off x="457200" y="92076"/>
            <a:ext cx="8229600" cy="1508125"/>
          </a:xfrm>
          <a:prstGeom prst="rect">
            <a:avLst/>
          </a:prstGeom>
        </p:spPr>
        <p:txBody>
          <a:bodyPr/>
          <a:lstStyle/>
          <a:p>
            <a:pPr lvl="0">
              <a:defRPr sz="1800"/>
            </a:pPr>
            <a:r>
              <a:rPr sz="4400"/>
              <a:t>Title Text</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 name="Shape 2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1" name="Shape 31"/>
          <p:cNvSpPr>
            <a:spLocks noGrp="1"/>
          </p:cNvSpPr>
          <p:nvPr>
            <p:ph type="title"/>
          </p:nvPr>
        </p:nvSpPr>
        <p:spPr>
          <a:xfrm>
            <a:off x="457200" y="0"/>
            <a:ext cx="3008314" cy="1435100"/>
          </a:xfrm>
          <a:prstGeom prst="rect">
            <a:avLst/>
          </a:prstGeom>
        </p:spPr>
        <p:txBody>
          <a:bodyPr anchor="b"/>
          <a:lstStyle>
            <a:lvl1pPr algn="l">
              <a:defRPr sz="2000" b="1"/>
            </a:lvl1pPr>
          </a:lstStyle>
          <a:p>
            <a:pPr lvl="0">
              <a:defRPr sz="1800" b="0"/>
            </a:pPr>
            <a:r>
              <a:rPr sz="2000" b="1"/>
              <a:t>Title Text</a:t>
            </a:r>
          </a:p>
        </p:txBody>
      </p:sp>
      <p:sp>
        <p:nvSpPr>
          <p:cNvPr id="32" name="Shape 32"/>
          <p:cNvSpPr>
            <a:spLocks noGrp="1"/>
          </p:cNvSpPr>
          <p:nvPr>
            <p:ph type="body" idx="1"/>
          </p:nvPr>
        </p:nvSpPr>
        <p:spPr>
          <a:xfrm>
            <a:off x="3575050" y="273050"/>
            <a:ext cx="5111750" cy="6584950"/>
          </a:xfrm>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5" name="Shape 35"/>
          <p:cNvSpPr>
            <a:spLocks noGrp="1"/>
          </p:cNvSpPr>
          <p:nvPr>
            <p:ph type="title"/>
          </p:nvPr>
        </p:nvSpPr>
        <p:spPr>
          <a:xfrm>
            <a:off x="1792288" y="4800600"/>
            <a:ext cx="5486401" cy="566738"/>
          </a:xfrm>
          <a:prstGeom prst="rect">
            <a:avLst/>
          </a:prstGeom>
        </p:spPr>
        <p:txBody>
          <a:bodyPr anchor="b"/>
          <a:lstStyle>
            <a:lvl1pPr algn="l">
              <a:defRPr sz="2000" b="1"/>
            </a:lvl1pPr>
          </a:lstStyle>
          <a:p>
            <a:pPr lvl="0">
              <a:defRPr sz="1800" b="0"/>
            </a:pPr>
            <a:r>
              <a:rPr sz="2000" b="1"/>
              <a:t>Title Text</a:t>
            </a:r>
          </a:p>
        </p:txBody>
      </p:sp>
      <p:sp>
        <p:nvSpPr>
          <p:cNvPr id="36" name="Shape 36"/>
          <p:cNvSpPr>
            <a:spLocks noGrp="1"/>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6"/>
            <a:ext cx="8229600" cy="150812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pPr lvl="0">
              <a:defRPr sz="1800"/>
            </a:pPr>
            <a:r>
              <a:rPr sz="4400"/>
              <a:t>Click to edit Master title style</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lvl="0">
              <a:defRPr sz="1800"/>
            </a:pPr>
            <a:r>
              <a:rPr sz="3200"/>
              <a:t>Click to edit Master text styles</a:t>
            </a:r>
          </a:p>
          <a:p>
            <a:pPr lvl="1">
              <a:defRPr sz="1800"/>
            </a:pPr>
            <a:r>
              <a:rPr sz="3200"/>
              <a:t>Second level</a:t>
            </a:r>
          </a:p>
          <a:p>
            <a:pPr lvl="2">
              <a:defRPr sz="1800"/>
            </a:pPr>
            <a:r>
              <a:rPr sz="3200"/>
              <a:t>Third level</a:t>
            </a:r>
          </a:p>
          <a:p>
            <a:pPr lvl="3">
              <a:defRPr sz="1800"/>
            </a:pPr>
            <a:r>
              <a:rPr sz="3200"/>
              <a:t>Fourth level</a:t>
            </a:r>
          </a:p>
          <a:p>
            <a:pPr lvl="4">
              <a:defRPr sz="1800"/>
            </a:pPr>
            <a:r>
              <a:rPr sz="3200"/>
              <a:t>Fifth level</a:t>
            </a:r>
          </a:p>
        </p:txBody>
      </p:sp>
      <p:sp>
        <p:nvSpPr>
          <p:cNvPr id="4" name="Shape 4"/>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88888"/>
                </a:solidFill>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algn="ctr">
        <a:defRPr sz="4400">
          <a:latin typeface="Calibri"/>
          <a:ea typeface="Calibri"/>
          <a:cs typeface="Calibri"/>
          <a:sym typeface="Calibri"/>
        </a:defRPr>
      </a:lvl1pPr>
      <a:lvl2pPr algn="ctr">
        <a:defRPr sz="4400">
          <a:latin typeface="Calibri"/>
          <a:ea typeface="Calibri"/>
          <a:cs typeface="Calibri"/>
          <a:sym typeface="Calibri"/>
        </a:defRPr>
      </a:lvl2pPr>
      <a:lvl3pPr algn="ctr">
        <a:defRPr sz="4400">
          <a:latin typeface="Calibri"/>
          <a:ea typeface="Calibri"/>
          <a:cs typeface="Calibri"/>
          <a:sym typeface="Calibri"/>
        </a:defRPr>
      </a:lvl3pPr>
      <a:lvl4pPr algn="ctr">
        <a:defRPr sz="4400">
          <a:latin typeface="Calibri"/>
          <a:ea typeface="Calibri"/>
          <a:cs typeface="Calibri"/>
          <a:sym typeface="Calibri"/>
        </a:defRPr>
      </a:lvl4pPr>
      <a:lvl5pPr algn="ctr">
        <a:defRPr sz="4400">
          <a:latin typeface="Calibri"/>
          <a:ea typeface="Calibri"/>
          <a:cs typeface="Calibri"/>
          <a:sym typeface="Calibri"/>
        </a:defRPr>
      </a:lvl5pPr>
      <a:lvl6pPr algn="ctr">
        <a:defRPr sz="4400">
          <a:latin typeface="Calibri"/>
          <a:ea typeface="Calibri"/>
          <a:cs typeface="Calibri"/>
          <a:sym typeface="Calibri"/>
        </a:defRPr>
      </a:lvl6pPr>
      <a:lvl7pPr algn="ctr">
        <a:defRPr sz="4400">
          <a:latin typeface="Calibri"/>
          <a:ea typeface="Calibri"/>
          <a:cs typeface="Calibri"/>
          <a:sym typeface="Calibri"/>
        </a:defRPr>
      </a:lvl7pPr>
      <a:lvl8pPr algn="ctr">
        <a:defRPr sz="4400">
          <a:latin typeface="Calibri"/>
          <a:ea typeface="Calibri"/>
          <a:cs typeface="Calibri"/>
          <a:sym typeface="Calibri"/>
        </a:defRPr>
      </a:lvl8pPr>
      <a:lvl9pPr algn="ctr">
        <a:defRPr sz="4400">
          <a:latin typeface="Calibri"/>
          <a:ea typeface="Calibri"/>
          <a:cs typeface="Calibri"/>
          <a:sym typeface="Calibri"/>
        </a:defRPr>
      </a:lvl9pPr>
    </p:titleStyle>
    <p:bodyStyle>
      <a:lvl1pPr marL="342900" indent="-342900">
        <a:spcBef>
          <a:spcPts val="700"/>
        </a:spcBef>
        <a:buSzPct val="100000"/>
        <a:buFont typeface="Arial"/>
        <a:buChar char="•"/>
        <a:defRPr sz="3200">
          <a:latin typeface="Calibri"/>
          <a:ea typeface="Calibri"/>
          <a:cs typeface="Calibri"/>
          <a:sym typeface="Calibri"/>
        </a:defRPr>
      </a:lvl1pPr>
      <a:lvl2pPr marL="783771" indent="-326571">
        <a:spcBef>
          <a:spcPts val="700"/>
        </a:spcBef>
        <a:buSzPct val="100000"/>
        <a:buFont typeface="Arial"/>
        <a:buChar char="–"/>
        <a:defRPr sz="3200">
          <a:latin typeface="Calibri"/>
          <a:ea typeface="Calibri"/>
          <a:cs typeface="Calibri"/>
          <a:sym typeface="Calibri"/>
        </a:defRPr>
      </a:lvl2pPr>
      <a:lvl3pPr marL="1219200" indent="-304800">
        <a:spcBef>
          <a:spcPts val="700"/>
        </a:spcBef>
        <a:buSzPct val="100000"/>
        <a:buFont typeface="Arial"/>
        <a:buChar char="•"/>
        <a:defRPr sz="3200">
          <a:latin typeface="Calibri"/>
          <a:ea typeface="Calibri"/>
          <a:cs typeface="Calibri"/>
          <a:sym typeface="Calibri"/>
        </a:defRPr>
      </a:lvl3pPr>
      <a:lvl4pPr marL="1737360" indent="-365760">
        <a:spcBef>
          <a:spcPts val="700"/>
        </a:spcBef>
        <a:buSzPct val="100000"/>
        <a:buFont typeface="Arial"/>
        <a:buChar char="–"/>
        <a:defRPr sz="3200">
          <a:latin typeface="Calibri"/>
          <a:ea typeface="Calibri"/>
          <a:cs typeface="Calibri"/>
          <a:sym typeface="Calibri"/>
        </a:defRPr>
      </a:lvl4pPr>
      <a:lvl5pPr marL="2194560" indent="-365760">
        <a:spcBef>
          <a:spcPts val="700"/>
        </a:spcBef>
        <a:buSzPct val="100000"/>
        <a:buFont typeface="Arial"/>
        <a:buChar char="»"/>
        <a:defRPr sz="3200">
          <a:latin typeface="Calibri"/>
          <a:ea typeface="Calibri"/>
          <a:cs typeface="Calibri"/>
          <a:sym typeface="Calibri"/>
        </a:defRPr>
      </a:lvl5pPr>
      <a:lvl6pPr marL="2651760" indent="-365760">
        <a:spcBef>
          <a:spcPts val="700"/>
        </a:spcBef>
        <a:buSzPct val="100000"/>
        <a:buFont typeface="Arial"/>
        <a:buChar char="•"/>
        <a:defRPr sz="3200">
          <a:latin typeface="Calibri"/>
          <a:ea typeface="Calibri"/>
          <a:cs typeface="Calibri"/>
          <a:sym typeface="Calibri"/>
        </a:defRPr>
      </a:lvl6pPr>
      <a:lvl7pPr marL="3108960" indent="-365760">
        <a:spcBef>
          <a:spcPts val="700"/>
        </a:spcBef>
        <a:buSzPct val="100000"/>
        <a:buFont typeface="Arial"/>
        <a:buChar char="•"/>
        <a:defRPr sz="3200">
          <a:latin typeface="Calibri"/>
          <a:ea typeface="Calibri"/>
          <a:cs typeface="Calibri"/>
          <a:sym typeface="Calibri"/>
        </a:defRPr>
      </a:lvl7pPr>
      <a:lvl8pPr marL="3566159" indent="-365759">
        <a:spcBef>
          <a:spcPts val="700"/>
        </a:spcBef>
        <a:buSzPct val="100000"/>
        <a:buFont typeface="Arial"/>
        <a:buChar char="•"/>
        <a:defRPr sz="3200">
          <a:latin typeface="Calibri"/>
          <a:ea typeface="Calibri"/>
          <a:cs typeface="Calibri"/>
          <a:sym typeface="Calibri"/>
        </a:defRPr>
      </a:lvl8pPr>
      <a:lvl9pPr marL="4023359" indent="-365759">
        <a:spcBef>
          <a:spcPts val="700"/>
        </a:spcBef>
        <a:buSzPct val="100000"/>
        <a:buFont typeface="Arial"/>
        <a:buChar char="•"/>
        <a:defRPr sz="3200">
          <a:latin typeface="Calibri"/>
          <a:ea typeface="Calibri"/>
          <a:cs typeface="Calibri"/>
          <a:sym typeface="Calibri"/>
        </a:defRPr>
      </a:lvl9pPr>
    </p:bodyStyle>
    <p:otherStyle>
      <a:lvl1pPr algn="r">
        <a:defRPr sz="1200">
          <a:solidFill>
            <a:schemeClr val="tx1"/>
          </a:solidFill>
          <a:latin typeface="+mn-lt"/>
          <a:ea typeface="+mn-ea"/>
          <a:cs typeface="+mn-cs"/>
          <a:sym typeface="Calibri"/>
        </a:defRPr>
      </a:lvl1pPr>
      <a:lvl2pPr indent="457200" algn="r">
        <a:defRPr sz="1200">
          <a:solidFill>
            <a:schemeClr val="tx1"/>
          </a:solidFill>
          <a:latin typeface="+mn-lt"/>
          <a:ea typeface="+mn-ea"/>
          <a:cs typeface="+mn-cs"/>
          <a:sym typeface="Calibri"/>
        </a:defRPr>
      </a:lvl2pPr>
      <a:lvl3pPr indent="914400" algn="r">
        <a:defRPr sz="1200">
          <a:solidFill>
            <a:schemeClr val="tx1"/>
          </a:solidFill>
          <a:latin typeface="+mn-lt"/>
          <a:ea typeface="+mn-ea"/>
          <a:cs typeface="+mn-cs"/>
          <a:sym typeface="Calibri"/>
        </a:defRPr>
      </a:lvl3pPr>
      <a:lvl4pPr indent="1371600" algn="r">
        <a:defRPr sz="1200">
          <a:solidFill>
            <a:schemeClr val="tx1"/>
          </a:solidFill>
          <a:latin typeface="+mn-lt"/>
          <a:ea typeface="+mn-ea"/>
          <a:cs typeface="+mn-cs"/>
          <a:sym typeface="Calibri"/>
        </a:defRPr>
      </a:lvl4pPr>
      <a:lvl5pPr indent="1828800" algn="r">
        <a:defRPr sz="1200">
          <a:solidFill>
            <a:schemeClr val="tx1"/>
          </a:solidFill>
          <a:latin typeface="+mn-lt"/>
          <a:ea typeface="+mn-ea"/>
          <a:cs typeface="+mn-cs"/>
          <a:sym typeface="Calibri"/>
        </a:defRPr>
      </a:lvl5pPr>
      <a:lvl6pPr indent="2286000" algn="r">
        <a:defRPr sz="1200">
          <a:solidFill>
            <a:schemeClr val="tx1"/>
          </a:solidFill>
          <a:latin typeface="+mn-lt"/>
          <a:ea typeface="+mn-ea"/>
          <a:cs typeface="+mn-cs"/>
          <a:sym typeface="Calibri"/>
        </a:defRPr>
      </a:lvl6pPr>
      <a:lvl7pPr indent="2743200" algn="r">
        <a:defRPr sz="1200">
          <a:solidFill>
            <a:schemeClr val="tx1"/>
          </a:solidFill>
          <a:latin typeface="+mn-lt"/>
          <a:ea typeface="+mn-ea"/>
          <a:cs typeface="+mn-cs"/>
          <a:sym typeface="Calibri"/>
        </a:defRPr>
      </a:lvl7pPr>
      <a:lvl8pPr indent="3200400" algn="r">
        <a:defRPr sz="1200">
          <a:solidFill>
            <a:schemeClr val="tx1"/>
          </a:solidFill>
          <a:latin typeface="+mn-lt"/>
          <a:ea typeface="+mn-ea"/>
          <a:cs typeface="+mn-cs"/>
          <a:sym typeface="Calibri"/>
        </a:defRPr>
      </a:lvl8pPr>
      <a:lvl9pPr indent="3657600" algn="r">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pPr lvl="0">
              <a:defRPr sz="1800"/>
            </a:pPr>
            <a:r>
              <a:rPr sz="4400"/>
              <a:t>Cost-Surface Analysis: An introduction</a:t>
            </a:r>
          </a:p>
        </p:txBody>
      </p:sp>
      <p:sp>
        <p:nvSpPr>
          <p:cNvPr id="50" name="Shape 50"/>
          <p:cNvSpPr>
            <a:spLocks noGrp="1"/>
          </p:cNvSpPr>
          <p:nvPr>
            <p:ph type="body" idx="1"/>
          </p:nvPr>
        </p:nvSpPr>
        <p:spPr>
          <a:prstGeom prst="rect">
            <a:avLst/>
          </a:prstGeom>
        </p:spPr>
        <p:txBody>
          <a:bodyPr/>
          <a:lstStyle/>
          <a:p>
            <a:pPr lvl="0">
              <a:defRPr sz="1800">
                <a:solidFill>
                  <a:srgbClr val="000000"/>
                </a:solidFill>
              </a:defRPr>
            </a:pPr>
            <a:r>
              <a:rPr sz="3200">
                <a:solidFill>
                  <a:srgbClr val="888888"/>
                </a:solidFill>
              </a:rPr>
              <a:t>Kody Hedder</a:t>
            </a:r>
          </a:p>
        </p:txBody>
      </p:sp>
      <p:sp>
        <p:nvSpPr>
          <p:cNvPr id="51" name="Shape 5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1</a:t>
            </a:fld>
            <a:endParaRPr sz="1200">
              <a:solidFill>
                <a:srgbClr val="888888"/>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body" idx="1"/>
          </p:nvPr>
        </p:nvSpPr>
        <p:spPr>
          <a:xfrm>
            <a:off x="5805909" y="472702"/>
            <a:ext cx="2953644" cy="1742580"/>
          </a:xfrm>
          <a:prstGeom prst="rect">
            <a:avLst/>
          </a:prstGeom>
        </p:spPr>
        <p:txBody>
          <a:bodyPr>
            <a:normAutofit lnSpcReduction="10000"/>
          </a:bodyPr>
          <a:lstStyle>
            <a:lvl1pPr marL="0" indent="0" algn="just">
              <a:buSzTx/>
              <a:buFontTx/>
              <a:buNone/>
              <a:defRPr sz="2800"/>
            </a:lvl1pPr>
          </a:lstStyle>
          <a:p>
            <a:pPr lvl="0">
              <a:defRPr sz="1800"/>
            </a:pPr>
            <a:r>
              <a:rPr sz="2800"/>
              <a:t>Modelled routes do not match the historical routes taken</a:t>
            </a:r>
          </a:p>
        </p:txBody>
      </p:sp>
      <p:sp>
        <p:nvSpPr>
          <p:cNvPr id="94" name="Shape 9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10</a:t>
            </a:fld>
            <a:endParaRPr sz="1200">
              <a:solidFill>
                <a:srgbClr val="888888"/>
              </a:solidFill>
            </a:endParaRPr>
          </a:p>
        </p:txBody>
      </p:sp>
      <p:pic>
        <p:nvPicPr>
          <p:cNvPr id="95" name="Screen Shot 2016-03-16 at 4.00.03 pm.png"/>
          <p:cNvPicPr/>
          <p:nvPr/>
        </p:nvPicPr>
        <p:blipFill>
          <a:blip r:embed="rId2"/>
          <a:srcRect l="1227" r="1227" b="2454"/>
          <a:stretch>
            <a:fillRect/>
          </a:stretch>
        </p:blipFill>
        <p:spPr>
          <a:xfrm>
            <a:off x="725041" y="152399"/>
            <a:ext cx="4602761" cy="5785415"/>
          </a:xfrm>
          <a:prstGeom prst="rect">
            <a:avLst/>
          </a:prstGeom>
          <a:ln w="12700">
            <a:miter lim="400000"/>
          </a:ln>
        </p:spPr>
      </p:pic>
      <p:sp>
        <p:nvSpPr>
          <p:cNvPr id="96" name="Shape 96"/>
          <p:cNvSpPr/>
          <p:nvPr/>
        </p:nvSpPr>
        <p:spPr>
          <a:xfrm>
            <a:off x="791743" y="5969000"/>
            <a:ext cx="4469553" cy="6460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atin typeface="Arial"/>
                <a:ea typeface="Arial"/>
                <a:cs typeface="Arial"/>
                <a:sym typeface="Arial"/>
              </a:defRPr>
            </a:lvl1pPr>
          </a:lstStyle>
          <a:p>
            <a:pPr lvl="0">
              <a:defRPr sz="1800"/>
            </a:pPr>
            <a:r>
              <a:rPr sz="1000"/>
              <a:t>Howey, M. C. L. (2007). Using multi-criteria cost surface analysis to explore past regional landscapes: a case study of ritual activity and social interaction in Michigan, AD 1200–1600. Journal of Archaeological Science, 34(11), 1830-1846.</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body" idx="1"/>
          </p:nvPr>
        </p:nvSpPr>
        <p:spPr>
          <a:xfrm>
            <a:off x="5295900" y="977900"/>
            <a:ext cx="3561259" cy="5257801"/>
          </a:xfrm>
          <a:prstGeom prst="rect">
            <a:avLst/>
          </a:prstGeom>
        </p:spPr>
        <p:txBody>
          <a:bodyPr/>
          <a:lstStyle>
            <a:lvl1pPr>
              <a:defRPr sz="2800"/>
            </a:lvl1pPr>
            <a:lvl2pPr marL="800100" indent="-342900">
              <a:buChar char="•"/>
              <a:defRPr sz="1800"/>
            </a:lvl2pPr>
          </a:lstStyle>
          <a:p>
            <a:pPr lvl="0">
              <a:defRPr sz="1800"/>
            </a:pPr>
            <a:r>
              <a:rPr sz="2800"/>
              <a:t>Case study</a:t>
            </a:r>
          </a:p>
          <a:p>
            <a:pPr lvl="1"/>
            <a:r>
              <a:t>Focal mobility network</a:t>
            </a:r>
          </a:p>
        </p:txBody>
      </p:sp>
      <p:sp>
        <p:nvSpPr>
          <p:cNvPr id="99" name="Shape 9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11</a:t>
            </a:fld>
            <a:endParaRPr sz="1200">
              <a:solidFill>
                <a:srgbClr val="888888"/>
              </a:solidFill>
            </a:endParaRPr>
          </a:p>
        </p:txBody>
      </p:sp>
      <p:pic>
        <p:nvPicPr>
          <p:cNvPr id="100" name="Screen Shot 2016-03-16 at 11.04.14 pm.png"/>
          <p:cNvPicPr/>
          <p:nvPr/>
        </p:nvPicPr>
        <p:blipFill>
          <a:blip r:embed="rId2"/>
          <a:stretch>
            <a:fillRect/>
          </a:stretch>
        </p:blipFill>
        <p:spPr>
          <a:xfrm>
            <a:off x="308035" y="228600"/>
            <a:ext cx="4812515" cy="5700125"/>
          </a:xfrm>
          <a:prstGeom prst="rect">
            <a:avLst/>
          </a:prstGeom>
          <a:ln w="12700">
            <a:miter lim="400000"/>
          </a:ln>
        </p:spPr>
      </p:pic>
      <p:sp>
        <p:nvSpPr>
          <p:cNvPr id="101" name="Shape 101"/>
          <p:cNvSpPr/>
          <p:nvPr/>
        </p:nvSpPr>
        <p:spPr>
          <a:xfrm>
            <a:off x="308035" y="5923279"/>
            <a:ext cx="481250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vl1pPr>
          </a:lstStyle>
          <a:p>
            <a:pPr lvl="0">
              <a:defRPr sz="1800"/>
            </a:pPr>
            <a:r>
              <a:rPr sz="1000"/>
              <a:t>Llobera, M., Fábrega-Álvarez, P., &amp; Parcero-Oubiña, C. (2011). Order in movement: A GIS approach to accessibility. Journal of Archaeological Science, 38(4), 843–851.</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12</a:t>
            </a:fld>
            <a:endParaRPr sz="1200">
              <a:solidFill>
                <a:srgbClr val="888888"/>
              </a:solidFill>
            </a:endParaRPr>
          </a:p>
        </p:txBody>
      </p:sp>
      <p:pic>
        <p:nvPicPr>
          <p:cNvPr id="104" name="Screen Shot 2016-03-16 at 11.26.12 pm.png"/>
          <p:cNvPicPr/>
          <p:nvPr/>
        </p:nvPicPr>
        <p:blipFill>
          <a:blip r:embed="rId2"/>
          <a:stretch>
            <a:fillRect/>
          </a:stretch>
        </p:blipFill>
        <p:spPr>
          <a:xfrm>
            <a:off x="63400" y="348151"/>
            <a:ext cx="6378662" cy="4728151"/>
          </a:xfrm>
          <a:prstGeom prst="rect">
            <a:avLst/>
          </a:prstGeom>
          <a:ln w="12700">
            <a:miter lim="400000"/>
          </a:ln>
        </p:spPr>
      </p:pic>
      <p:sp>
        <p:nvSpPr>
          <p:cNvPr id="105" name="Shape 105"/>
          <p:cNvSpPr/>
          <p:nvPr/>
        </p:nvSpPr>
        <p:spPr>
          <a:xfrm>
            <a:off x="645344" y="5072379"/>
            <a:ext cx="521477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vl1pPr>
          </a:lstStyle>
          <a:p>
            <a:pPr lvl="0">
              <a:defRPr sz="1800"/>
            </a:pPr>
            <a:r>
              <a:rPr sz="1000"/>
              <a:t>Llobera, M., Fábrega-Álvarez, P., &amp; Parcero-Oubiña, C. (2011). Order in movement: A GIS approach to accessibility. Journal of Archaeological Science, 38(4), 843–851.</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13</a:t>
            </a:fld>
            <a:endParaRPr sz="1200">
              <a:solidFill>
                <a:srgbClr val="888888"/>
              </a:solidFill>
            </a:endParaRPr>
          </a:p>
        </p:txBody>
      </p:sp>
      <p:pic>
        <p:nvPicPr>
          <p:cNvPr id="108" name="Screen Shot 2016-03-17 at 12.08.27 am.png"/>
          <p:cNvPicPr/>
          <p:nvPr/>
        </p:nvPicPr>
        <p:blipFill>
          <a:blip r:embed="rId2"/>
          <a:stretch>
            <a:fillRect/>
          </a:stretch>
        </p:blipFill>
        <p:spPr>
          <a:xfrm>
            <a:off x="1095121" y="548158"/>
            <a:ext cx="6953758" cy="5761684"/>
          </a:xfrm>
          <a:prstGeom prst="rect">
            <a:avLst/>
          </a:prstGeom>
          <a:ln w="12700">
            <a:miter lim="400000"/>
          </a:ln>
        </p:spPr>
      </p:pic>
      <p:sp>
        <p:nvSpPr>
          <p:cNvPr id="109" name="Shape 109"/>
          <p:cNvSpPr/>
          <p:nvPr/>
        </p:nvSpPr>
        <p:spPr>
          <a:xfrm>
            <a:off x="1336694" y="6353492"/>
            <a:ext cx="647061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vl1pPr>
          </a:lstStyle>
          <a:p>
            <a:pPr lvl="0">
              <a:defRPr sz="1800"/>
            </a:pPr>
            <a:r>
              <a:rPr sz="1000"/>
              <a:t>Doyle, J. A., Garrison, T. G., &amp; Houston, S. D. (2012). Watchful realms: Integrating GIS analysis and political history in the southern maya lowlands. Antiquity, 86(333), 792–807</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14</a:t>
            </a:fld>
            <a:endParaRPr sz="1200">
              <a:solidFill>
                <a:srgbClr val="888888"/>
              </a:solidFill>
            </a:endParaRPr>
          </a:p>
        </p:txBody>
      </p:sp>
      <p:pic>
        <p:nvPicPr>
          <p:cNvPr id="112" name="Screen Shot 2016-03-17 at 12.08.51 am.png"/>
          <p:cNvPicPr/>
          <p:nvPr/>
        </p:nvPicPr>
        <p:blipFill>
          <a:blip r:embed="rId2"/>
          <a:stretch>
            <a:fillRect/>
          </a:stretch>
        </p:blipFill>
        <p:spPr>
          <a:xfrm>
            <a:off x="879921" y="531743"/>
            <a:ext cx="6959601" cy="5461354"/>
          </a:xfrm>
          <a:prstGeom prst="rect">
            <a:avLst/>
          </a:prstGeom>
          <a:ln w="12700">
            <a:miter lim="400000"/>
          </a:ln>
        </p:spPr>
      </p:pic>
      <p:sp>
        <p:nvSpPr>
          <p:cNvPr id="113" name="Shape 113"/>
          <p:cNvSpPr/>
          <p:nvPr/>
        </p:nvSpPr>
        <p:spPr>
          <a:xfrm>
            <a:off x="1338201" y="6353492"/>
            <a:ext cx="604304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vl1pPr>
          </a:lstStyle>
          <a:p>
            <a:pPr lvl="0">
              <a:defRPr sz="1800"/>
            </a:pPr>
            <a:r>
              <a:rPr sz="1000"/>
              <a:t>Doyle, J. A., Garrison, T. G., &amp; Houston, S. D. (2012). Watchful realms: Integrating GIS analysis and political history in the southern maya lowlands. Antiquity, 86(333), 792–807</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15</a:t>
            </a:fld>
            <a:endParaRPr sz="1200">
              <a:solidFill>
                <a:srgbClr val="888888"/>
              </a:solidFill>
            </a:endParaRPr>
          </a:p>
        </p:txBody>
      </p:sp>
      <p:pic>
        <p:nvPicPr>
          <p:cNvPr id="116" name="Screen Shot 2016-03-17 at 12.09.33 am.png"/>
          <p:cNvPicPr/>
          <p:nvPr/>
        </p:nvPicPr>
        <p:blipFill>
          <a:blip r:embed="rId2"/>
          <a:stretch>
            <a:fillRect/>
          </a:stretch>
        </p:blipFill>
        <p:spPr>
          <a:xfrm>
            <a:off x="1092200" y="703064"/>
            <a:ext cx="6959600" cy="5451687"/>
          </a:xfrm>
          <a:prstGeom prst="rect">
            <a:avLst/>
          </a:prstGeom>
          <a:ln w="12700">
            <a:miter lim="400000"/>
          </a:ln>
        </p:spPr>
      </p:pic>
      <p:sp>
        <p:nvSpPr>
          <p:cNvPr id="117" name="Shape 117"/>
          <p:cNvSpPr/>
          <p:nvPr/>
        </p:nvSpPr>
        <p:spPr>
          <a:xfrm>
            <a:off x="1963527" y="6232842"/>
            <a:ext cx="5216946"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vl1pPr>
          </a:lstStyle>
          <a:p>
            <a:pPr lvl="0">
              <a:defRPr sz="1800"/>
            </a:pPr>
            <a:r>
              <a:rPr sz="1000"/>
              <a:t>Doyle, J. A., Garrison, T. G., &amp; Houston, S. D. (2012). Watchful realms: Integrating GIS analysis and political history in the southern maya lowlands. Antiquity, 86(333), 792–807</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16</a:t>
            </a:fld>
            <a:endParaRPr sz="1200">
              <a:solidFill>
                <a:srgbClr val="888888"/>
              </a:solidFill>
            </a:endParaRPr>
          </a:p>
        </p:txBody>
      </p:sp>
      <p:pic>
        <p:nvPicPr>
          <p:cNvPr id="120" name="Screen Shot 2016-03-17 at 12.10.00 am.png"/>
          <p:cNvPicPr/>
          <p:nvPr/>
        </p:nvPicPr>
        <p:blipFill>
          <a:blip r:embed="rId2"/>
          <a:stretch>
            <a:fillRect/>
          </a:stretch>
        </p:blipFill>
        <p:spPr>
          <a:xfrm>
            <a:off x="1092200" y="693490"/>
            <a:ext cx="6959600" cy="5471020"/>
          </a:xfrm>
          <a:prstGeom prst="rect">
            <a:avLst/>
          </a:prstGeom>
          <a:ln w="12700">
            <a:miter lim="400000"/>
          </a:ln>
        </p:spPr>
      </p:pic>
      <p:sp>
        <p:nvSpPr>
          <p:cNvPr id="121" name="Shape 121"/>
          <p:cNvSpPr/>
          <p:nvPr/>
        </p:nvSpPr>
        <p:spPr>
          <a:xfrm>
            <a:off x="1882763" y="6353492"/>
            <a:ext cx="537847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vl1pPr>
          </a:lstStyle>
          <a:p>
            <a:pPr lvl="0">
              <a:defRPr sz="1800"/>
            </a:pPr>
            <a:r>
              <a:rPr sz="1000"/>
              <a:t>Doyle, J. A., Garrison, T. G., &amp; Houston, S. D. (2012). Watchful realms: Integrating GIS analysis and political history in the southern maya lowlands. Antiquity, 86(333), 792–807</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9FEB23-503B-4C83-83FC-2BFAA059EF15}"/>
              </a:ext>
            </a:extLst>
          </p:cNvPr>
          <p:cNvSpPr>
            <a:spLocks noGrp="1"/>
          </p:cNvSpPr>
          <p:nvPr>
            <p:ph type="body" idx="1"/>
          </p:nvPr>
        </p:nvSpPr>
        <p:spPr>
          <a:xfrm>
            <a:off x="457200" y="175533"/>
            <a:ext cx="8527596" cy="6592660"/>
          </a:xfrm>
        </p:spPr>
        <p:txBody>
          <a:bodyPr>
            <a:noAutofit/>
          </a:bodyPr>
          <a:lstStyle/>
          <a:p>
            <a:pPr marL="0" indent="0">
              <a:buNone/>
            </a:pPr>
            <a:r>
              <a:rPr lang="en-US" sz="1000" b="1" dirty="0">
                <a:solidFill>
                  <a:srgbClr val="000000"/>
                </a:solidFill>
                <a:effectLst/>
                <a:latin typeface="Helvetica" panose="020B0604020202020204" pitchFamily="34" charset="0"/>
                <a:ea typeface="Arial Unicode MS"/>
                <a:cs typeface="Arial Unicode MS"/>
              </a:rPr>
              <a:t>What is the cost surface?</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 </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Is an algorithm based off the geographical </a:t>
            </a:r>
            <a:r>
              <a:rPr lang="en-US" sz="1000" dirty="0" err="1">
                <a:solidFill>
                  <a:srgbClr val="000000"/>
                </a:solidFill>
                <a:effectLst/>
                <a:latin typeface="Helvetica" panose="020B0604020202020204" pitchFamily="34" charset="0"/>
                <a:ea typeface="Arial Unicode MS"/>
                <a:cs typeface="Arial Unicode MS"/>
              </a:rPr>
              <a:t>informations</a:t>
            </a:r>
            <a:r>
              <a:rPr lang="en-US" sz="1000" dirty="0">
                <a:solidFill>
                  <a:srgbClr val="000000"/>
                </a:solidFill>
                <a:effectLst/>
                <a:latin typeface="Helvetica" panose="020B0604020202020204" pitchFamily="34" charset="0"/>
                <a:ea typeface="Arial Unicode MS"/>
                <a:cs typeface="Arial Unicode MS"/>
              </a:rPr>
              <a:t> system (or GIS) software which is a computer based set of procedures for storing, manipulating, </a:t>
            </a:r>
            <a:r>
              <a:rPr lang="en-US" sz="1000" dirty="0" err="1">
                <a:solidFill>
                  <a:srgbClr val="000000"/>
                </a:solidFill>
                <a:effectLst/>
                <a:latin typeface="Helvetica" panose="020B0604020202020204" pitchFamily="34" charset="0"/>
                <a:ea typeface="Arial Unicode MS"/>
                <a:cs typeface="Arial Unicode MS"/>
              </a:rPr>
              <a:t>analysing</a:t>
            </a:r>
            <a:r>
              <a:rPr lang="en-US" sz="1000" dirty="0">
                <a:solidFill>
                  <a:srgbClr val="000000"/>
                </a:solidFill>
                <a:effectLst/>
                <a:latin typeface="Helvetica" panose="020B0604020202020204" pitchFamily="34" charset="0"/>
                <a:ea typeface="Arial Unicode MS"/>
                <a:cs typeface="Arial Unicode MS"/>
              </a:rPr>
              <a:t>, creating and displaying spatially referenced data. this type of spatial analysis has been around since the 60</a:t>
            </a:r>
            <a:r>
              <a:rPr lang="en-US" sz="1000" dirty="0">
                <a:solidFill>
                  <a:srgbClr val="000000"/>
                </a:solidFill>
                <a:effectLst/>
                <a:latin typeface="Arial Unicode MS"/>
                <a:ea typeface="Arial Unicode MS"/>
                <a:cs typeface="Arial Unicode MS"/>
              </a:rPr>
              <a:t>’</a:t>
            </a:r>
            <a:r>
              <a:rPr lang="en-US" sz="1000" dirty="0">
                <a:solidFill>
                  <a:srgbClr val="000000"/>
                </a:solidFill>
                <a:effectLst/>
                <a:latin typeface="Helvetica" panose="020B0604020202020204" pitchFamily="34" charset="0"/>
                <a:ea typeface="Arial Unicode MS"/>
                <a:cs typeface="Arial Unicode MS"/>
              </a:rPr>
              <a:t>s but it was only with the onset of microcomputer technology that made this process faster and widely available.</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 </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b="1" dirty="0">
                <a:solidFill>
                  <a:srgbClr val="000000"/>
                </a:solidFill>
                <a:effectLst/>
                <a:latin typeface="Helvetica" panose="020B0604020202020204" pitchFamily="34" charset="0"/>
                <a:ea typeface="Arial Unicode MS"/>
                <a:cs typeface="Arial Unicode MS"/>
              </a:rPr>
              <a:t>How is it shown Spatially?</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b="1" dirty="0">
                <a:solidFill>
                  <a:srgbClr val="000000"/>
                </a:solidFill>
                <a:effectLst/>
                <a:latin typeface="Helvetica" panose="020B0604020202020204" pitchFamily="34" charset="0"/>
                <a:ea typeface="Arial Unicode MS"/>
                <a:cs typeface="Arial Unicode MS"/>
              </a:rPr>
              <a:t> </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Through a DEM- digital elevation model is the basis of where GIS comes from in which the topographical map is </a:t>
            </a:r>
            <a:r>
              <a:rPr lang="en-US" sz="1000" dirty="0" err="1">
                <a:solidFill>
                  <a:srgbClr val="000000"/>
                </a:solidFill>
                <a:effectLst/>
                <a:latin typeface="Helvetica" panose="020B0604020202020204" pitchFamily="34" charset="0"/>
                <a:ea typeface="Arial Unicode MS"/>
                <a:cs typeface="Arial Unicode MS"/>
              </a:rPr>
              <a:t>digitised</a:t>
            </a:r>
            <a:r>
              <a:rPr lang="en-US" sz="1000" dirty="0">
                <a:solidFill>
                  <a:srgbClr val="000000"/>
                </a:solidFill>
                <a:effectLst/>
                <a:latin typeface="Helvetica" panose="020B0604020202020204" pitchFamily="34" charset="0"/>
                <a:ea typeface="Arial Unicode MS"/>
                <a:cs typeface="Arial Unicode MS"/>
              </a:rPr>
              <a:t> making spatial queries easier to manipulate.</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 </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b="1" dirty="0">
                <a:solidFill>
                  <a:srgbClr val="000000"/>
                </a:solidFill>
                <a:effectLst/>
                <a:latin typeface="Helvetica" panose="020B0604020202020204" pitchFamily="34" charset="0"/>
                <a:ea typeface="Arial Unicode MS"/>
                <a:cs typeface="Arial Unicode MS"/>
              </a:rPr>
              <a:t>How does it work?</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 </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there are two types of data, vector data and raster data. Vector data is shown as a line while raster data are shown as cells. (imagine Super Mario- likened to pixels) Now for spatial queries in looking at least cost paths, raster is the better option for taking on this query as you can assign values each of the cells in regards to impedance or cost.</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 </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b="1" dirty="0">
                <a:solidFill>
                  <a:srgbClr val="000000"/>
                </a:solidFill>
                <a:effectLst/>
                <a:latin typeface="Helvetica" panose="020B0604020202020204" pitchFamily="34" charset="0"/>
                <a:ea typeface="Arial Unicode MS"/>
                <a:cs typeface="Arial Unicode MS"/>
              </a:rPr>
              <a:t>Plugging it into the software- how it is calculated</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b="1" dirty="0">
                <a:solidFill>
                  <a:srgbClr val="000000"/>
                </a:solidFill>
                <a:effectLst/>
                <a:latin typeface="Helvetica" panose="020B0604020202020204" pitchFamily="34" charset="0"/>
                <a:ea typeface="Arial Unicode MS"/>
                <a:cs typeface="Arial Unicode MS"/>
              </a:rPr>
              <a:t> </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spreading function that begins at the previously defined end-point of the path. When the procedure is initiated only the cell containing the end-point has a defined value of accumulated cost, and the spreading algorithm searches the eight </a:t>
            </a:r>
            <a:r>
              <a:rPr lang="en-US" sz="1000" dirty="0" err="1">
                <a:solidFill>
                  <a:srgbClr val="000000"/>
                </a:solidFill>
                <a:effectLst/>
                <a:latin typeface="Helvetica" panose="020B0604020202020204" pitchFamily="34" charset="0"/>
                <a:ea typeface="Arial Unicode MS"/>
                <a:cs typeface="Arial Unicode MS"/>
              </a:rPr>
              <a:t>neighbouring</a:t>
            </a:r>
            <a:r>
              <a:rPr lang="en-US" sz="1000" dirty="0">
                <a:solidFill>
                  <a:srgbClr val="000000"/>
                </a:solidFill>
                <a:effectLst/>
                <a:latin typeface="Helvetica" panose="020B0604020202020204" pitchFamily="34" charset="0"/>
                <a:ea typeface="Arial Unicode MS"/>
                <a:cs typeface="Arial Unicode MS"/>
              </a:rPr>
              <a:t> cells, stopping on the first that has no previously assigned accumulated cost value. From this cell, the algorithm begins another search of its eight </a:t>
            </a:r>
            <a:r>
              <a:rPr lang="en-US" sz="1000" dirty="0" err="1">
                <a:solidFill>
                  <a:srgbClr val="000000"/>
                </a:solidFill>
                <a:effectLst/>
                <a:latin typeface="Helvetica" panose="020B0604020202020204" pitchFamily="34" charset="0"/>
                <a:ea typeface="Arial Unicode MS"/>
                <a:cs typeface="Arial Unicode MS"/>
              </a:rPr>
              <a:t>neighbours</a:t>
            </a:r>
            <a:r>
              <a:rPr lang="en-US" sz="1000" dirty="0">
                <a:solidFill>
                  <a:srgbClr val="000000"/>
                </a:solidFill>
                <a:effectLst/>
                <a:latin typeface="Helvetica" panose="020B0604020202020204" pitchFamily="34" charset="0"/>
                <a:ea typeface="Arial Unicode MS"/>
                <a:cs typeface="Arial Unicode MS"/>
              </a:rPr>
              <a:t> to find those with defined values of accumulated cost. For each of them the cost-of passage of the cell is added, and the smallest is recorded as the accumulated cost of</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the cell. This procedure is repeated until every cell has been assigned a cumulative cost value </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 </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From there a new surface is created on top of the cumulative cost value where the program will run an analysis from a designated point in which the user chooses to a point of interest. the output of this analysis is the shortest route from A to B.</a:t>
            </a:r>
            <a:endParaRPr lang="en-GB" sz="1000" dirty="0">
              <a:solidFill>
                <a:srgbClr val="000000"/>
              </a:solidFill>
              <a:effectLst/>
              <a:latin typeface="Helvetica" panose="020B0604020202020204" pitchFamily="34" charset="0"/>
              <a:ea typeface="Arial Unicode MS"/>
              <a:cs typeface="Arial Unicode MS"/>
            </a:endParaRPr>
          </a:p>
          <a:p>
            <a:pPr marL="0" indent="0">
              <a:buNone/>
            </a:pP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err="1">
                <a:solidFill>
                  <a:srgbClr val="000000"/>
                </a:solidFill>
                <a:effectLst/>
                <a:latin typeface="Helvetica" panose="020B0604020202020204" pitchFamily="34" charset="0"/>
                <a:ea typeface="Arial Unicode MS"/>
                <a:cs typeface="Arial Unicode MS"/>
              </a:rPr>
              <a:t>Thats</a:t>
            </a:r>
            <a:r>
              <a:rPr lang="en-US" sz="1000" dirty="0">
                <a:solidFill>
                  <a:srgbClr val="000000"/>
                </a:solidFill>
                <a:effectLst/>
                <a:latin typeface="Helvetica" panose="020B0604020202020204" pitchFamily="34" charset="0"/>
                <a:ea typeface="Arial Unicode MS"/>
                <a:cs typeface="Arial Unicode MS"/>
              </a:rPr>
              <a:t> the computer side of things. What archaeologists are interested in is the outputs that are provided from these spatial queries.</a:t>
            </a:r>
            <a:endParaRPr lang="en-GB" sz="1000" dirty="0">
              <a:solidFill>
                <a:srgbClr val="000000"/>
              </a:solidFill>
              <a:effectLst/>
              <a:latin typeface="Helvetica" panose="020B0604020202020204" pitchFamily="34" charset="0"/>
              <a:ea typeface="Arial Unicode MS"/>
              <a:cs typeface="Arial Unicode MS"/>
            </a:endParaRPr>
          </a:p>
          <a:p>
            <a:pPr marL="0" indent="0">
              <a:buNone/>
            </a:pPr>
            <a:r>
              <a:rPr lang="en-US" sz="1000" dirty="0">
                <a:solidFill>
                  <a:srgbClr val="000000"/>
                </a:solidFill>
                <a:effectLst/>
                <a:latin typeface="Helvetica" panose="020B0604020202020204" pitchFamily="34" charset="0"/>
                <a:ea typeface="Arial Unicode MS"/>
                <a:cs typeface="Arial Unicode MS"/>
              </a:rPr>
              <a:t> </a:t>
            </a:r>
            <a:endParaRPr lang="en-GB" sz="1000" dirty="0">
              <a:solidFill>
                <a:srgbClr val="000000"/>
              </a:solidFill>
              <a:effectLst/>
              <a:latin typeface="Helvetica" panose="020B0604020202020204" pitchFamily="34" charset="0"/>
              <a:ea typeface="Arial Unicode MS"/>
              <a:cs typeface="Arial Unicode MS"/>
            </a:endParaRPr>
          </a:p>
          <a:p>
            <a:pPr marL="0" indent="0">
              <a:buNone/>
            </a:pPr>
            <a:endParaRPr lang="en-GB" sz="1000" dirty="0"/>
          </a:p>
        </p:txBody>
      </p:sp>
    </p:spTree>
    <p:extLst>
      <p:ext uri="{BB962C8B-B14F-4D97-AF65-F5344CB8AC3E}">
        <p14:creationId xmlns:p14="http://schemas.microsoft.com/office/powerpoint/2010/main" val="254200219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F149A9-BAE8-494B-BC6F-83911CF3764F}"/>
              </a:ext>
            </a:extLst>
          </p:cNvPr>
          <p:cNvSpPr>
            <a:spLocks noGrp="1"/>
          </p:cNvSpPr>
          <p:nvPr>
            <p:ph type="body" idx="1"/>
          </p:nvPr>
        </p:nvSpPr>
        <p:spPr>
          <a:xfrm>
            <a:off x="457200" y="118382"/>
            <a:ext cx="8229600" cy="6739618"/>
          </a:xfrm>
        </p:spPr>
        <p:txBody>
          <a:bodyPr>
            <a:normAutofit fontScale="55000" lnSpcReduction="20000"/>
          </a:bodyPr>
          <a:lstStyle/>
          <a:p>
            <a:pPr marL="0" indent="0">
              <a:buNone/>
            </a:pPr>
            <a:r>
              <a:rPr lang="en-US" sz="2100" b="1" dirty="0">
                <a:solidFill>
                  <a:srgbClr val="000000"/>
                </a:solidFill>
                <a:effectLst/>
                <a:latin typeface="Helvetica" panose="020B0604020202020204" pitchFamily="34" charset="0"/>
                <a:ea typeface="Arial Unicode MS"/>
                <a:cs typeface="Arial Unicode MS"/>
              </a:rPr>
              <a:t>Differing Landscapes- Not always homogenous</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 </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IF we take two locations that are at the same distance away from the source there is a high possibility that from one location it will be much more difficult to reach the source location due to the fact that landscapes are not always homogenous. Also adding to the fact, some areas will be socially dangerous or taboo due to the fact of some areas being mitigated as burial grounds therefore must be avoided.</a:t>
            </a:r>
            <a:endParaRPr lang="en-GB" sz="2100" dirty="0">
              <a:solidFill>
                <a:srgbClr val="000000"/>
              </a:solidFill>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So it comes down to this fact of do we expend less energy and take a longer route or expend more energy and take the shorter route? this is the dichotomy of which archaeologists face in whether to interpret time taken to reach the location (Distance) or cost (energy expenditure)</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b="1" dirty="0">
                <a:solidFill>
                  <a:srgbClr val="000000"/>
                </a:solidFill>
                <a:effectLst/>
                <a:latin typeface="Helvetica" panose="020B0604020202020204" pitchFamily="34" charset="0"/>
                <a:ea typeface="Arial Unicode MS"/>
                <a:cs typeface="Arial Unicode MS"/>
              </a:rPr>
              <a:t>A Critique:</a:t>
            </a:r>
            <a:r>
              <a:rPr lang="en-US" sz="2100" dirty="0">
                <a:solidFill>
                  <a:srgbClr val="000000"/>
                </a:solidFill>
                <a:effectLst/>
                <a:latin typeface="Helvetica" panose="020B0604020202020204" pitchFamily="34" charset="0"/>
                <a:ea typeface="Arial Unicode MS"/>
                <a:cs typeface="Arial Unicode MS"/>
              </a:rPr>
              <a:t> However, archaeologists are under the assumption that any person within a given regional context will take the path that </a:t>
            </a:r>
            <a:r>
              <a:rPr lang="en-US" sz="2100" dirty="0" err="1">
                <a:solidFill>
                  <a:srgbClr val="000000"/>
                </a:solidFill>
                <a:effectLst/>
                <a:latin typeface="Helvetica" panose="020B0604020202020204" pitchFamily="34" charset="0"/>
                <a:ea typeface="Arial Unicode MS"/>
                <a:cs typeface="Arial Unicode MS"/>
              </a:rPr>
              <a:t>minimises</a:t>
            </a:r>
            <a:r>
              <a:rPr lang="en-US" sz="2100" dirty="0">
                <a:solidFill>
                  <a:srgbClr val="000000"/>
                </a:solidFill>
                <a:effectLst/>
                <a:latin typeface="Helvetica" panose="020B0604020202020204" pitchFamily="34" charset="0"/>
                <a:ea typeface="Arial Unicode MS"/>
                <a:cs typeface="Arial Unicode MS"/>
              </a:rPr>
              <a:t> energy expenditure and transport costs however we must be weary that in our contemporary framework we have become naturally lazy and in turn, under this assumption, have assumed that prehistorical people are also the same.</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GB" sz="2100" dirty="0">
                <a:solidFill>
                  <a:srgbClr val="000000"/>
                </a:solidFill>
                <a:latin typeface="Helvetica" panose="020B0604020202020204" pitchFamily="34" charset="0"/>
                <a:ea typeface="Arial Unicode MS"/>
                <a:cs typeface="Arial Unicode MS"/>
              </a:rPr>
              <a:t>t</a:t>
            </a:r>
            <a:r>
              <a:rPr lang="en-US" sz="2100" dirty="0" err="1">
                <a:solidFill>
                  <a:srgbClr val="000000"/>
                </a:solidFill>
                <a:effectLst/>
                <a:latin typeface="Helvetica" panose="020B0604020202020204" pitchFamily="34" charset="0"/>
                <a:ea typeface="Arial Unicode MS"/>
                <a:cs typeface="Arial Unicode MS"/>
              </a:rPr>
              <a:t>ravelling</a:t>
            </a:r>
            <a:r>
              <a:rPr lang="en-US" sz="2100" dirty="0">
                <a:solidFill>
                  <a:srgbClr val="000000"/>
                </a:solidFill>
                <a:effectLst/>
                <a:latin typeface="Helvetica" panose="020B0604020202020204" pitchFamily="34" charset="0"/>
                <a:ea typeface="Arial Unicode MS"/>
                <a:cs typeface="Arial Unicode MS"/>
              </a:rPr>
              <a:t> through the landscape one can encounter a range of different topographic features that will either impede movement such as a mountain range or facilitate movement such as a river.</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However, how topographic elements are interpreted comes down to the view of the user and a good example of this is the river situation as a river can be both a facilitator of movement or create impedance.</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 </a:t>
            </a:r>
            <a:r>
              <a:rPr lang="en-US" sz="2100" dirty="0">
                <a:solidFill>
                  <a:srgbClr val="000000"/>
                </a:solidFill>
                <a:latin typeface="Helvetica" panose="020B0604020202020204" pitchFamily="34" charset="0"/>
                <a:ea typeface="Arial Unicode MS"/>
                <a:cs typeface="Arial Unicode MS"/>
              </a:rPr>
              <a:t>c</a:t>
            </a:r>
            <a:r>
              <a:rPr lang="en-US" sz="2100" dirty="0">
                <a:solidFill>
                  <a:srgbClr val="000000"/>
                </a:solidFill>
                <a:effectLst/>
                <a:latin typeface="Helvetica" panose="020B0604020202020204" pitchFamily="34" charset="0"/>
                <a:ea typeface="Arial Unicode MS"/>
                <a:cs typeface="Arial Unicode MS"/>
              </a:rPr>
              <a:t>ost surface analysis involves the creation of a digital raster of the landscape in which a pixel is assigned a cost in the form of a number designated by the user to determine impedance.</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 Now developing an algorithm for a cost surface model is dependent on the user as one could show one factor that determines movement or have multiple factors that will provide the possibility of a much more real </a:t>
            </a:r>
            <a:r>
              <a:rPr lang="en-US" sz="2100" dirty="0" err="1">
                <a:solidFill>
                  <a:srgbClr val="000000"/>
                </a:solidFill>
                <a:effectLst/>
                <a:latin typeface="Helvetica" panose="020B0604020202020204" pitchFamily="34" charset="0"/>
                <a:ea typeface="Arial Unicode MS"/>
                <a:cs typeface="Arial Unicode MS"/>
              </a:rPr>
              <a:t>senario</a:t>
            </a:r>
            <a:r>
              <a:rPr lang="en-US" sz="2100" dirty="0">
                <a:solidFill>
                  <a:srgbClr val="000000"/>
                </a:solidFill>
                <a:effectLst/>
                <a:latin typeface="Helvetica" panose="020B0604020202020204" pitchFamily="34" charset="0"/>
                <a:ea typeface="Arial Unicode MS"/>
                <a:cs typeface="Arial Unicode MS"/>
              </a:rPr>
              <a:t> of how past peoples navigated the landscape.</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 Case study in Michigan.</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 The shift of maize being cultivated in a limited manner to being used as an economic commodity saw the development of more intensive interactions between local groups. With interactions came a growth in boundaries and cultural identity and see a shift in ceramic styles around 1000-1200 AD.</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 The Missaukee Earthworks were important cultural </a:t>
            </a:r>
            <a:r>
              <a:rPr lang="en-US" sz="2100" dirty="0" err="1">
                <a:solidFill>
                  <a:srgbClr val="000000"/>
                </a:solidFill>
                <a:effectLst/>
                <a:latin typeface="Helvetica" panose="020B0604020202020204" pitchFamily="34" charset="0"/>
                <a:ea typeface="Arial Unicode MS"/>
                <a:cs typeface="Arial Unicode MS"/>
              </a:rPr>
              <a:t>centre</a:t>
            </a:r>
            <a:r>
              <a:rPr lang="en-US" sz="2100" dirty="0">
                <a:solidFill>
                  <a:srgbClr val="000000"/>
                </a:solidFill>
                <a:effectLst/>
                <a:latin typeface="Helvetica" panose="020B0604020202020204" pitchFamily="34" charset="0"/>
                <a:ea typeface="Arial Unicode MS"/>
                <a:cs typeface="Arial Unicode MS"/>
              </a:rPr>
              <a:t> in the late prehistoric in which communities gathered.</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 </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Criteria were selected based on topographical attributes that were possibly significant factors in how people moved which were slope, vegetation cover and waterways.</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2100" dirty="0">
                <a:solidFill>
                  <a:srgbClr val="000000"/>
                </a:solidFill>
                <a:effectLst/>
                <a:latin typeface="Helvetica" panose="020B0604020202020204" pitchFamily="34" charset="0"/>
                <a:ea typeface="Arial Unicode MS"/>
                <a:cs typeface="Arial Unicode MS"/>
              </a:rPr>
              <a:t> </a:t>
            </a:r>
            <a:endParaRPr lang="en-GB" sz="2100" dirty="0">
              <a:solidFill>
                <a:srgbClr val="000000"/>
              </a:solidFill>
              <a:effectLst/>
              <a:latin typeface="Helvetica" panose="020B0604020202020204" pitchFamily="34" charset="0"/>
              <a:ea typeface="Arial Unicode MS"/>
              <a:cs typeface="Arial Unicode MS"/>
            </a:endParaRPr>
          </a:p>
          <a:p>
            <a:pPr marL="0" indent="0">
              <a:buNone/>
            </a:pPr>
            <a:r>
              <a:rPr lang="en-US" sz="3200" dirty="0">
                <a:solidFill>
                  <a:srgbClr val="000000"/>
                </a:solidFill>
                <a:effectLst/>
                <a:latin typeface="Helvetica" panose="020B0604020202020204" pitchFamily="34" charset="0"/>
                <a:ea typeface="Arial Unicode MS"/>
                <a:cs typeface="Arial Unicode MS"/>
              </a:rPr>
              <a:t> </a:t>
            </a:r>
            <a:endParaRPr lang="en-GB" sz="3200" dirty="0">
              <a:solidFill>
                <a:srgbClr val="000000"/>
              </a:solidFill>
              <a:effectLst/>
              <a:latin typeface="Helvetica" panose="020B0604020202020204" pitchFamily="34" charset="0"/>
              <a:ea typeface="Arial Unicode MS"/>
              <a:cs typeface="Arial Unicode MS"/>
            </a:endParaRPr>
          </a:p>
          <a:p>
            <a:endParaRPr lang="en-GB" dirty="0"/>
          </a:p>
        </p:txBody>
      </p:sp>
    </p:spTree>
    <p:extLst>
      <p:ext uri="{BB962C8B-B14F-4D97-AF65-F5344CB8AC3E}">
        <p14:creationId xmlns:p14="http://schemas.microsoft.com/office/powerpoint/2010/main" val="5982373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a:pPr>
            <a:r>
              <a:rPr sz="4400"/>
              <a:t>Cost-surface</a:t>
            </a:r>
          </a:p>
        </p:txBody>
      </p:sp>
      <p:sp>
        <p:nvSpPr>
          <p:cNvPr id="54" name="Shape 54"/>
          <p:cNvSpPr>
            <a:spLocks noGrp="1"/>
          </p:cNvSpPr>
          <p:nvPr>
            <p:ph type="body" idx="1"/>
          </p:nvPr>
        </p:nvSpPr>
        <p:spPr>
          <a:xfrm>
            <a:off x="457200" y="1600200"/>
            <a:ext cx="8229600" cy="5257800"/>
          </a:xfrm>
          <a:prstGeom prst="rect">
            <a:avLst/>
          </a:prstGeom>
        </p:spPr>
        <p:txBody>
          <a:bodyPr/>
          <a:lstStyle/>
          <a:p>
            <a:pPr lvl="0">
              <a:defRPr sz="1800"/>
            </a:pPr>
            <a:r>
              <a:rPr sz="2800" dirty="0"/>
              <a:t>What is the Cost-surface?</a:t>
            </a:r>
          </a:p>
          <a:p>
            <a:pPr lvl="1">
              <a:buFont typeface="Arial" panose="020B0604020202020204" pitchFamily="34" charset="0"/>
              <a:buChar char="•"/>
              <a:defRPr sz="1800"/>
            </a:pPr>
            <a:r>
              <a:rPr lang="en-NZ" sz="1900" dirty="0"/>
              <a:t>Digitized topography of a landscape which can be can be manipulated through the processes of spatial queries which can answer questions about past movements.</a:t>
            </a:r>
            <a:endParaRPr sz="1900" dirty="0"/>
          </a:p>
          <a:p>
            <a:pPr lvl="0">
              <a:defRPr sz="1800"/>
            </a:pPr>
            <a:r>
              <a:rPr sz="2800" dirty="0"/>
              <a:t>What is Cost-surface analysis?</a:t>
            </a:r>
          </a:p>
          <a:p>
            <a:pPr marL="800100" lvl="1" indent="-342900">
              <a:buChar char="•"/>
              <a:defRPr sz="1800"/>
            </a:pPr>
            <a:r>
              <a:rPr sz="1900" dirty="0"/>
              <a:t>Addresses the problems of movement within the landscape from point A to point B.</a:t>
            </a:r>
          </a:p>
          <a:p>
            <a:pPr lvl="0">
              <a:defRPr sz="1800"/>
            </a:pPr>
            <a:r>
              <a:rPr sz="2800" dirty="0"/>
              <a:t>How does one model cost?</a:t>
            </a:r>
          </a:p>
          <a:p>
            <a:pPr marL="800100" lvl="1" indent="-342900">
              <a:buChar char="•"/>
              <a:defRPr sz="1800"/>
            </a:pPr>
            <a:r>
              <a:rPr sz="1900" dirty="0"/>
              <a:t>Either by distance or time taken to reach the destination from a starting point.</a:t>
            </a:r>
          </a:p>
        </p:txBody>
      </p:sp>
      <p:sp>
        <p:nvSpPr>
          <p:cNvPr id="55" name="Shape 5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2</a:t>
            </a:fld>
            <a:endParaRPr sz="1200">
              <a:solidFill>
                <a:srgbClr val="888888"/>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endParaRPr/>
          </a:p>
        </p:txBody>
      </p:sp>
      <p:sp>
        <p:nvSpPr>
          <p:cNvPr id="58" name="Shape 58"/>
          <p:cNvSpPr>
            <a:spLocks noGrp="1"/>
          </p:cNvSpPr>
          <p:nvPr>
            <p:ph type="body" idx="1"/>
          </p:nvPr>
        </p:nvSpPr>
        <p:spPr>
          <a:xfrm>
            <a:off x="457200" y="4118867"/>
            <a:ext cx="8229600" cy="2598094"/>
          </a:xfrm>
          <a:prstGeom prst="rect">
            <a:avLst/>
          </a:prstGeom>
        </p:spPr>
        <p:txBody>
          <a:bodyPr/>
          <a:lstStyle>
            <a:lvl1pPr marL="342899" indent="-342899">
              <a:defRPr sz="2800"/>
            </a:lvl1pPr>
            <a:lvl2pPr marL="800099" indent="-342899">
              <a:buChar char="•"/>
              <a:defRPr sz="1800"/>
            </a:lvl2pPr>
          </a:lstStyle>
          <a:p>
            <a:pPr lvl="0">
              <a:defRPr sz="1800"/>
            </a:pPr>
            <a:r>
              <a:rPr sz="2800"/>
              <a:t>Shortest distance or least cost?</a:t>
            </a:r>
          </a:p>
          <a:p>
            <a:pPr lvl="1"/>
            <a:r>
              <a:t>Landscapes are not always homogenous and vary in terms of vegetation cover, topography, slope, sight of the landscape and other social and cultural factors.</a:t>
            </a:r>
          </a:p>
        </p:txBody>
      </p:sp>
      <p:sp>
        <p:nvSpPr>
          <p:cNvPr id="59" name="Shape 5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3</a:t>
            </a:fld>
            <a:endParaRPr sz="1200">
              <a:solidFill>
                <a:srgbClr val="888888"/>
              </a:solidFill>
            </a:endParaRPr>
          </a:p>
        </p:txBody>
      </p:sp>
      <p:pic>
        <p:nvPicPr>
          <p:cNvPr id="60" name="Screen Shot 2016-03-16 at 12.00.42 pm.png"/>
          <p:cNvPicPr/>
          <p:nvPr/>
        </p:nvPicPr>
        <p:blipFill>
          <a:blip r:embed="rId3"/>
          <a:srcRect t="2126"/>
          <a:stretch>
            <a:fillRect/>
          </a:stretch>
        </p:blipFill>
        <p:spPr>
          <a:xfrm>
            <a:off x="321883" y="0"/>
            <a:ext cx="8500234" cy="3507522"/>
          </a:xfrm>
          <a:prstGeom prst="rect">
            <a:avLst/>
          </a:prstGeom>
          <a:ln w="12700">
            <a:miter lim="400000"/>
          </a:ln>
        </p:spPr>
      </p:pic>
      <p:sp>
        <p:nvSpPr>
          <p:cNvPr id="61" name="Shape 61"/>
          <p:cNvSpPr/>
          <p:nvPr/>
        </p:nvSpPr>
        <p:spPr>
          <a:xfrm>
            <a:off x="321883" y="3413084"/>
            <a:ext cx="9065325" cy="40011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000"/>
            </a:lvl1pPr>
          </a:lstStyle>
          <a:p>
            <a:pPr lvl="0">
              <a:defRPr sz="1800"/>
            </a:pPr>
            <a:r>
              <a:rPr sz="1000" dirty="0"/>
              <a:t>Movement across a landscape showing both uniform cost (left) and non-uniform cost (right). Surface-Evans, S., &amp; White, D. A. (2012). An introduction to the least cost analysis of social landscapes. In, Least Cost Analysis of Social Landscapes : Archaeological Case Studies. Salt Lake City: University of Utah Press.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body" idx="1"/>
          </p:nvPr>
        </p:nvSpPr>
        <p:spPr>
          <a:xfrm>
            <a:off x="457200" y="4808735"/>
            <a:ext cx="8229600" cy="1234600"/>
          </a:xfrm>
          <a:prstGeom prst="rect">
            <a:avLst/>
          </a:prstGeom>
        </p:spPr>
        <p:txBody>
          <a:bodyPr/>
          <a:lstStyle>
            <a:lvl1pPr marL="308609" indent="-308609" defTabSz="822959">
              <a:spcBef>
                <a:spcPts val="600"/>
              </a:spcBef>
              <a:defRPr sz="2520"/>
            </a:lvl1pPr>
            <a:lvl2pPr marL="720089" indent="-308609" defTabSz="822959">
              <a:spcBef>
                <a:spcPts val="600"/>
              </a:spcBef>
              <a:buChar char="•"/>
              <a:defRPr sz="1619"/>
            </a:lvl2pPr>
            <a:lvl3pPr marL="1131569" indent="-308609" defTabSz="822959">
              <a:spcBef>
                <a:spcPts val="600"/>
              </a:spcBef>
              <a:defRPr sz="1619"/>
            </a:lvl3pPr>
          </a:lstStyle>
          <a:p>
            <a:pPr lvl="0">
              <a:defRPr sz="1800"/>
            </a:pPr>
            <a:r>
              <a:rPr sz="2520"/>
              <a:t>Direction costs vary</a:t>
            </a:r>
          </a:p>
          <a:p>
            <a:pPr lvl="1">
              <a:defRPr sz="1800"/>
            </a:pPr>
            <a:r>
              <a:rPr sz="1619"/>
              <a:t>Based on slope - has the same value in all directions (independent of direction)</a:t>
            </a:r>
          </a:p>
          <a:p>
            <a:pPr lvl="2">
              <a:defRPr sz="1800"/>
            </a:pPr>
            <a:r>
              <a:rPr sz="1619"/>
              <a:t>Valley compared to a plateau separated by a vertical surface</a:t>
            </a:r>
          </a:p>
        </p:txBody>
      </p:sp>
      <p:sp>
        <p:nvSpPr>
          <p:cNvPr id="64" name="Shape 6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4</a:t>
            </a:fld>
            <a:endParaRPr sz="1200">
              <a:solidFill>
                <a:srgbClr val="888888"/>
              </a:solidFill>
            </a:endParaRPr>
          </a:p>
        </p:txBody>
      </p:sp>
      <p:pic>
        <p:nvPicPr>
          <p:cNvPr id="65" name="Screen Shot 2016-03-16 at 4.32.35 pm.png"/>
          <p:cNvPicPr/>
          <p:nvPr/>
        </p:nvPicPr>
        <p:blipFill>
          <a:blip r:embed="rId3"/>
          <a:srcRect l="1037" r="2800" b="3795"/>
          <a:stretch>
            <a:fillRect/>
          </a:stretch>
        </p:blipFill>
        <p:spPr>
          <a:xfrm>
            <a:off x="1456928" y="37703"/>
            <a:ext cx="6229978" cy="3886444"/>
          </a:xfrm>
          <a:prstGeom prst="rect">
            <a:avLst/>
          </a:prstGeom>
          <a:ln w="12700">
            <a:miter lim="400000"/>
          </a:ln>
        </p:spPr>
      </p:pic>
      <p:sp>
        <p:nvSpPr>
          <p:cNvPr id="66" name="Shape 66"/>
          <p:cNvSpPr/>
          <p:nvPr/>
        </p:nvSpPr>
        <p:spPr>
          <a:xfrm>
            <a:off x="457200" y="4006750"/>
            <a:ext cx="8229600" cy="441029"/>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342900" indent="-342900">
              <a:spcBef>
                <a:spcPts val="700"/>
              </a:spcBef>
              <a:buSzPct val="100000"/>
              <a:buFont typeface="Arial"/>
              <a:buChar char="•"/>
              <a:defRPr sz="1000"/>
            </a:lvl1pPr>
          </a:lstStyle>
          <a:p>
            <a:pPr lvl="0">
              <a:defRPr sz="1800"/>
            </a:pPr>
            <a:r>
              <a:rPr sz="1000"/>
              <a:t>Collischonn, W., &amp; Pilar, J. V. (2000). A direction dependent least-cost-path algorithm for roads and canals. International Journal of Geographical Information Science, 14(4), 397–406.</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5</a:t>
            </a:fld>
            <a:endParaRPr sz="1200">
              <a:solidFill>
                <a:srgbClr val="888888"/>
              </a:solidFill>
            </a:endParaRPr>
          </a:p>
        </p:txBody>
      </p:sp>
      <p:pic>
        <p:nvPicPr>
          <p:cNvPr id="69" name="Screen Shot 2016-03-16 at 4.32.23 pm.png"/>
          <p:cNvPicPr/>
          <p:nvPr/>
        </p:nvPicPr>
        <p:blipFill>
          <a:blip r:embed="rId3"/>
          <a:srcRect l="1687" t="2754" r="1687" b="2754"/>
          <a:stretch>
            <a:fillRect/>
          </a:stretch>
        </p:blipFill>
        <p:spPr>
          <a:xfrm>
            <a:off x="1534715" y="138077"/>
            <a:ext cx="6074427" cy="3932076"/>
          </a:xfrm>
          <a:prstGeom prst="rect">
            <a:avLst/>
          </a:prstGeom>
          <a:ln w="12700">
            <a:miter lim="400000"/>
          </a:ln>
        </p:spPr>
      </p:pic>
      <p:sp>
        <p:nvSpPr>
          <p:cNvPr id="70" name="Shape 70"/>
          <p:cNvSpPr/>
          <p:nvPr/>
        </p:nvSpPr>
        <p:spPr>
          <a:xfrm>
            <a:off x="91375" y="4145279"/>
            <a:ext cx="896125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342900" indent="-342900">
              <a:spcBef>
                <a:spcPts val="700"/>
              </a:spcBef>
              <a:buSzPct val="100000"/>
              <a:buFont typeface="Arial"/>
              <a:buChar char="•"/>
              <a:defRPr sz="1000"/>
            </a:lvl1pPr>
          </a:lstStyle>
          <a:p>
            <a:pPr lvl="0">
              <a:defRPr sz="1800"/>
            </a:pPr>
            <a:r>
              <a:rPr sz="1000"/>
              <a:t>Collischonn, W., &amp; Pilar, J. V. (2000). A direction dependent least-cost-path algorithm for roads and canals. International Journal of Geographical Information Science, 14(4), 397–406.</a:t>
            </a:r>
          </a:p>
        </p:txBody>
      </p:sp>
      <p:sp>
        <p:nvSpPr>
          <p:cNvPr id="71" name="Shape 71"/>
          <p:cNvSpPr>
            <a:spLocks noGrp="1"/>
          </p:cNvSpPr>
          <p:nvPr>
            <p:ph type="body" idx="4294967295"/>
          </p:nvPr>
        </p:nvSpPr>
        <p:spPr>
          <a:xfrm>
            <a:off x="457200" y="4788361"/>
            <a:ext cx="8229600" cy="1419891"/>
          </a:xfrm>
          <a:prstGeom prst="rect">
            <a:avLst/>
          </a:prstGeom>
        </p:spPr>
        <p:txBody>
          <a:bodyPr/>
          <a:lstStyle>
            <a:lvl1pPr marL="305180" indent="-305180" defTabSz="813816">
              <a:spcBef>
                <a:spcPts val="600"/>
              </a:spcBef>
              <a:defRPr sz="2492"/>
            </a:lvl1pPr>
            <a:lvl2pPr marL="712088" indent="-305180" defTabSz="813816">
              <a:spcBef>
                <a:spcPts val="600"/>
              </a:spcBef>
              <a:buChar char="•"/>
              <a:defRPr sz="1602"/>
            </a:lvl2pPr>
            <a:lvl3pPr marL="1118997" indent="-305180" defTabSz="813816">
              <a:spcBef>
                <a:spcPts val="600"/>
              </a:spcBef>
              <a:defRPr sz="1602"/>
            </a:lvl3pPr>
          </a:lstStyle>
          <a:p>
            <a:pPr lvl="0">
              <a:defRPr sz="1800"/>
            </a:pPr>
            <a:r>
              <a:rPr sz="2492"/>
              <a:t>Direction costs vary</a:t>
            </a:r>
          </a:p>
          <a:p>
            <a:pPr lvl="1">
              <a:defRPr sz="1800"/>
            </a:pPr>
            <a:r>
              <a:rPr sz="1602"/>
              <a:t>Partially anisotropic - operating from a particular direction. Cost will be greater from one direction than from the other. (cost dependent on constant direction)</a:t>
            </a:r>
          </a:p>
          <a:p>
            <a:pPr lvl="2">
              <a:defRPr sz="1800"/>
            </a:pPr>
            <a:r>
              <a:rPr sz="1602"/>
              <a:t>non-homogenous landscape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p:cNvSpPr>
          <p:nvPr>
            <p:ph type="body" idx="1"/>
          </p:nvPr>
        </p:nvSpPr>
        <p:spPr>
          <a:xfrm>
            <a:off x="457200" y="4833571"/>
            <a:ext cx="8229600" cy="1272320"/>
          </a:xfrm>
          <a:prstGeom prst="rect">
            <a:avLst/>
          </a:prstGeom>
        </p:spPr>
        <p:txBody>
          <a:bodyPr/>
          <a:lstStyle>
            <a:lvl1pPr>
              <a:defRPr sz="2800"/>
            </a:lvl1pPr>
            <a:lvl2pPr marL="800100" indent="-342900">
              <a:buChar char="•"/>
              <a:defRPr sz="1800"/>
            </a:lvl2pPr>
          </a:lstStyle>
          <a:p>
            <a:pPr lvl="0">
              <a:defRPr sz="1800"/>
            </a:pPr>
            <a:r>
              <a:rPr sz="2800"/>
              <a:t>Direction costs may vary</a:t>
            </a:r>
          </a:p>
          <a:p>
            <a:pPr lvl="1"/>
            <a:r>
              <a:t>Fully anisotropic - change in direction either increases or decreases cost. (dependent of direction)</a:t>
            </a:r>
          </a:p>
        </p:txBody>
      </p:sp>
      <p:sp>
        <p:nvSpPr>
          <p:cNvPr id="74" name="Shape 7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6</a:t>
            </a:fld>
            <a:endParaRPr sz="1200">
              <a:solidFill>
                <a:srgbClr val="888888"/>
              </a:solidFill>
            </a:endParaRPr>
          </a:p>
        </p:txBody>
      </p:sp>
      <p:pic>
        <p:nvPicPr>
          <p:cNvPr id="75" name="Screen Shot 2016-03-16 at 4.32.57 pm.png"/>
          <p:cNvPicPr/>
          <p:nvPr/>
        </p:nvPicPr>
        <p:blipFill>
          <a:blip r:embed="rId2"/>
          <a:srcRect b="2681"/>
          <a:stretch>
            <a:fillRect/>
          </a:stretch>
        </p:blipFill>
        <p:spPr>
          <a:xfrm>
            <a:off x="1330856" y="-34115"/>
            <a:ext cx="6482288" cy="4124160"/>
          </a:xfrm>
          <a:prstGeom prst="rect">
            <a:avLst/>
          </a:prstGeom>
          <a:ln w="12700">
            <a:miter lim="400000"/>
          </a:ln>
        </p:spPr>
      </p:pic>
      <p:sp>
        <p:nvSpPr>
          <p:cNvPr id="76" name="Shape 76"/>
          <p:cNvSpPr/>
          <p:nvPr/>
        </p:nvSpPr>
        <p:spPr>
          <a:xfrm>
            <a:off x="411814" y="4088130"/>
            <a:ext cx="832037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342900" indent="-342900">
              <a:spcBef>
                <a:spcPts val="700"/>
              </a:spcBef>
              <a:buSzPct val="100000"/>
              <a:buFont typeface="Arial"/>
              <a:buChar char="•"/>
              <a:defRPr sz="1000"/>
            </a:lvl1pPr>
          </a:lstStyle>
          <a:p>
            <a:pPr lvl="0">
              <a:defRPr sz="1800"/>
            </a:pPr>
            <a:r>
              <a:rPr sz="1000"/>
              <a:t>Collischonn, W., &amp; Pilar, J. V. (2000). A direction dependent least-cost-path algorithm for roads and canals. International Journal of Geographical Information Science, 14(4), 397–406.</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image1.jpg"/>
          <p:cNvPicPr/>
          <p:nvPr/>
        </p:nvPicPr>
        <p:blipFill>
          <a:blip r:embed="rId2"/>
          <a:stretch>
            <a:fillRect/>
          </a:stretch>
        </p:blipFill>
        <p:spPr>
          <a:xfrm>
            <a:off x="1022350" y="469900"/>
            <a:ext cx="6845300" cy="3302000"/>
          </a:xfrm>
          <a:prstGeom prst="rect">
            <a:avLst/>
          </a:prstGeom>
          <a:ln w="12700">
            <a:miter lim="400000"/>
          </a:ln>
        </p:spPr>
      </p:pic>
      <p:sp>
        <p:nvSpPr>
          <p:cNvPr id="79" name="Shape 79"/>
          <p:cNvSpPr/>
          <p:nvPr/>
        </p:nvSpPr>
        <p:spPr>
          <a:xfrm>
            <a:off x="635000" y="4064000"/>
            <a:ext cx="7620000" cy="3666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atin typeface="Arial"/>
                <a:ea typeface="Arial"/>
                <a:cs typeface="Arial"/>
                <a:sym typeface="Arial"/>
              </a:defRPr>
            </a:lvl1pPr>
          </a:lstStyle>
          <a:p>
            <a:pPr lvl="0">
              <a:defRPr sz="1800"/>
            </a:pPr>
            <a:r>
              <a:rPr sz="1000"/>
              <a:t> Fig. 1. Accumulated cost surface seen as raster image (left) and as a ‘2.5D’ topography (right). Valleys represent lower accumulations of costs (i.e. least-cost areas for movement). The destination is the grey dot located at the “steam of the funnel”.</a:t>
            </a:r>
          </a:p>
        </p:txBody>
      </p:sp>
      <p:sp>
        <p:nvSpPr>
          <p:cNvPr id="80" name="Shape 80"/>
          <p:cNvSpPr/>
          <p:nvPr/>
        </p:nvSpPr>
        <p:spPr>
          <a:xfrm>
            <a:off x="762000" y="4406900"/>
            <a:ext cx="7620000"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vl1pPr>
          </a:lstStyle>
          <a:p>
            <a:pPr lvl="0">
              <a:defRPr sz="1800"/>
            </a:pPr>
            <a:r>
              <a:rPr sz="1000"/>
              <a:t>Llobera, M., Fábrega-Álvarez, P., &amp; Parcero-Oubiña, C. (2011). Order in movement: A GIS approach to accessibility. Journal of Archaeological Science, 38(4), 843–851.</a:t>
            </a:r>
          </a:p>
        </p:txBody>
      </p:sp>
      <p:sp>
        <p:nvSpPr>
          <p:cNvPr id="81" name="Shape 81"/>
          <p:cNvSpPr/>
          <p:nvPr/>
        </p:nvSpPr>
        <p:spPr>
          <a:xfrm>
            <a:off x="635000" y="5067300"/>
            <a:ext cx="7620000" cy="3581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r>
              <a:t>What kind of anisotropic path is this showing?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body" idx="1"/>
          </p:nvPr>
        </p:nvSpPr>
        <p:spPr>
          <a:xfrm>
            <a:off x="5877817" y="351655"/>
            <a:ext cx="3051673" cy="6154690"/>
          </a:xfrm>
          <a:prstGeom prst="rect">
            <a:avLst/>
          </a:prstGeom>
        </p:spPr>
        <p:txBody>
          <a:bodyPr/>
          <a:lstStyle/>
          <a:p>
            <a:pPr lvl="0">
              <a:defRPr sz="1800"/>
            </a:pPr>
            <a:r>
              <a:rPr sz="3200"/>
              <a:t>Case study</a:t>
            </a:r>
          </a:p>
        </p:txBody>
      </p:sp>
      <p:sp>
        <p:nvSpPr>
          <p:cNvPr id="84" name="Shape 8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8</a:t>
            </a:fld>
            <a:endParaRPr sz="1200">
              <a:solidFill>
                <a:srgbClr val="888888"/>
              </a:solidFill>
            </a:endParaRPr>
          </a:p>
        </p:txBody>
      </p:sp>
      <p:pic>
        <p:nvPicPr>
          <p:cNvPr id="85" name="Screen Shot 2016-03-16 at 3.45.26 pm.png"/>
          <p:cNvPicPr/>
          <p:nvPr/>
        </p:nvPicPr>
        <p:blipFill>
          <a:blip r:embed="rId2"/>
          <a:stretch>
            <a:fillRect/>
          </a:stretch>
        </p:blipFill>
        <p:spPr>
          <a:xfrm>
            <a:off x="358647" y="131128"/>
            <a:ext cx="5022258" cy="5650041"/>
          </a:xfrm>
          <a:prstGeom prst="rect">
            <a:avLst/>
          </a:prstGeom>
          <a:ln w="12700">
            <a:miter lim="400000"/>
          </a:ln>
        </p:spPr>
      </p:pic>
      <p:sp>
        <p:nvSpPr>
          <p:cNvPr id="86" name="Shape 86"/>
          <p:cNvSpPr/>
          <p:nvPr/>
        </p:nvSpPr>
        <p:spPr>
          <a:xfrm>
            <a:off x="635000" y="5803899"/>
            <a:ext cx="4469552" cy="6460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atin typeface="Arial"/>
                <a:ea typeface="Arial"/>
                <a:cs typeface="Arial"/>
                <a:sym typeface="Arial"/>
              </a:defRPr>
            </a:lvl1pPr>
          </a:lstStyle>
          <a:p>
            <a:pPr lvl="0">
              <a:defRPr sz="1800"/>
            </a:pPr>
            <a:r>
              <a:rPr sz="1000"/>
              <a:t>Howey, M. C. L. (2007). Using multi-criteria cost surface analysis to explore past regional landscapes: a case study of ritual activity and social interaction in Michigan, AD 1200–1600. Journal of Archaeological Science, 34(11), 1830-1846.</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p:cNvSpPr>
          <p:nvPr>
            <p:ph type="body" idx="1"/>
          </p:nvPr>
        </p:nvSpPr>
        <p:spPr>
          <a:xfrm>
            <a:off x="5463778" y="495300"/>
            <a:ext cx="3525838" cy="2296468"/>
          </a:xfrm>
          <a:prstGeom prst="rect">
            <a:avLst/>
          </a:prstGeom>
        </p:spPr>
        <p:txBody>
          <a:bodyPr/>
          <a:lstStyle>
            <a:lvl1pPr marL="0" indent="0" algn="just">
              <a:buSzTx/>
              <a:buFontTx/>
              <a:buNone/>
              <a:defRPr sz="2800"/>
            </a:lvl1pPr>
          </a:lstStyle>
          <a:p>
            <a:pPr lvl="0">
              <a:defRPr sz="1800"/>
            </a:pPr>
            <a:r>
              <a:rPr sz="2800"/>
              <a:t>Used a raster DEM to look at the cost surfaces to work out a least cost path to different sites</a:t>
            </a:r>
          </a:p>
        </p:txBody>
      </p:sp>
      <p:sp>
        <p:nvSpPr>
          <p:cNvPr id="89" name="Shape 8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solidFill>
                  <a:srgbClr val="000000"/>
                </a:solidFill>
              </a:defRPr>
            </a:pPr>
            <a:fld id="{86CB4B4D-7CA3-9044-876B-883B54F8677D}" type="slidenum">
              <a:rPr sz="1200">
                <a:solidFill>
                  <a:srgbClr val="888888"/>
                </a:solidFill>
              </a:rPr>
              <a:t>9</a:t>
            </a:fld>
            <a:endParaRPr sz="1200">
              <a:solidFill>
                <a:srgbClr val="888888"/>
              </a:solidFill>
            </a:endParaRPr>
          </a:p>
        </p:txBody>
      </p:sp>
      <p:pic>
        <p:nvPicPr>
          <p:cNvPr id="90" name="Screen Shot 2016-03-16 at 3.53.14 pm.png"/>
          <p:cNvPicPr/>
          <p:nvPr/>
        </p:nvPicPr>
        <p:blipFill>
          <a:blip r:embed="rId2"/>
          <a:srcRect r="2539"/>
          <a:stretch>
            <a:fillRect/>
          </a:stretch>
        </p:blipFill>
        <p:spPr>
          <a:xfrm>
            <a:off x="612973" y="119856"/>
            <a:ext cx="4591386" cy="5542016"/>
          </a:xfrm>
          <a:prstGeom prst="rect">
            <a:avLst/>
          </a:prstGeom>
          <a:ln w="12700">
            <a:miter lim="400000"/>
          </a:ln>
        </p:spPr>
      </p:pic>
      <p:sp>
        <p:nvSpPr>
          <p:cNvPr id="91" name="Shape 91"/>
          <p:cNvSpPr/>
          <p:nvPr/>
        </p:nvSpPr>
        <p:spPr>
          <a:xfrm>
            <a:off x="673920" y="5803900"/>
            <a:ext cx="4469553" cy="6460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latin typeface="Arial"/>
                <a:ea typeface="Arial"/>
                <a:cs typeface="Arial"/>
                <a:sym typeface="Arial"/>
              </a:defRPr>
            </a:lvl1pPr>
          </a:lstStyle>
          <a:p>
            <a:pPr lvl="0">
              <a:defRPr sz="1800"/>
            </a:pPr>
            <a:r>
              <a:rPr sz="1000"/>
              <a:t>Howey, M. C. L. (2007). Using multi-criteria cost surface analysis to explore past regional landscapes: a case study of ritual activity and social interaction in Michigan, AD 1200–1600. Journal of Archaeological Science, 34(11), 1830-1846.</a:t>
            </a:r>
          </a:p>
        </p:txBody>
      </p:sp>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TotalTime>
  <Words>2206</Words>
  <Application>Microsoft Office PowerPoint</Application>
  <PresentationFormat>On-screen Show (4:3)</PresentationFormat>
  <Paragraphs>104</Paragraphs>
  <Slides>18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Unicode MS</vt:lpstr>
      <vt:lpstr>Avenir Roman</vt:lpstr>
      <vt:lpstr>Calibri</vt:lpstr>
      <vt:lpstr>Helvetica</vt:lpstr>
      <vt:lpstr>Default</vt:lpstr>
      <vt:lpstr>Cost-Surface Analysis: An introduction</vt:lpstr>
      <vt:lpstr>Cost-surface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Cost-Surface Analysis: An introduction</dc:title>
  <dc:creator>Kody Hedder</dc:creator>
  <cp:lastModifiedBy>Kody Hedder</cp:lastModifiedBy>
  <cp:revision>3</cp:revision>
  <dcterms:modified xsi:type="dcterms:W3CDTF">2020-12-23T03:06:09Z</dcterms:modified>
</cp:coreProperties>
</file>